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62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2" r:id="rId14"/>
    <p:sldId id="283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27" r:id="rId41"/>
    <p:sldId id="328" r:id="rId42"/>
    <p:sldId id="311" r:id="rId43"/>
    <p:sldId id="329" r:id="rId44"/>
    <p:sldId id="312" r:id="rId45"/>
    <p:sldId id="313" r:id="rId46"/>
    <p:sldId id="330" r:id="rId47"/>
    <p:sldId id="314" r:id="rId48"/>
    <p:sldId id="331" r:id="rId49"/>
    <p:sldId id="335" r:id="rId50"/>
    <p:sldId id="336" r:id="rId51"/>
    <p:sldId id="337" r:id="rId52"/>
    <p:sldId id="333" r:id="rId53"/>
    <p:sldId id="315" r:id="rId54"/>
    <p:sldId id="334" r:id="rId55"/>
    <p:sldId id="338" r:id="rId56"/>
    <p:sldId id="316" r:id="rId57"/>
    <p:sldId id="349" r:id="rId58"/>
    <p:sldId id="340" r:id="rId59"/>
    <p:sldId id="341" r:id="rId60"/>
    <p:sldId id="317" r:id="rId61"/>
    <p:sldId id="342" r:id="rId62"/>
    <p:sldId id="318" r:id="rId63"/>
    <p:sldId id="343" r:id="rId64"/>
    <p:sldId id="344" r:id="rId65"/>
    <p:sldId id="319" r:id="rId66"/>
    <p:sldId id="326" r:id="rId67"/>
    <p:sldId id="321" r:id="rId68"/>
    <p:sldId id="345" r:id="rId69"/>
    <p:sldId id="346" r:id="rId70"/>
    <p:sldId id="347" r:id="rId71"/>
    <p:sldId id="348" r:id="rId72"/>
    <p:sldId id="350" r:id="rId7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ruitt" initials="st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506F8"/>
    <a:srgbClr val="0000FF"/>
    <a:srgbClr val="00FF00"/>
    <a:srgbClr val="00DE00"/>
  </p:clrMru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2" autoAdjust="0"/>
    <p:restoredTop sz="99531" autoAdjust="0"/>
  </p:normalViewPr>
  <p:slideViewPr>
    <p:cSldViewPr>
      <p:cViewPr varScale="1">
        <p:scale>
          <a:sx n="84" d="100"/>
          <a:sy n="84" d="100"/>
        </p:scale>
        <p:origin x="-9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810" y="-84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88A188-5E9A-42CF-A0A7-53B2D4F0A7DB}" type="datetimeFigureOut">
              <a:rPr lang="en-US" smtClean="0"/>
              <a:pPr/>
              <a:t>11/3/2011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CDAE49-CB7E-40AC-8D67-D5F2CD7C39C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2430CC7-8C13-4D51-BC46-B95A4AC4A04B}" type="datetimeFigureOut">
              <a:rPr lang="en-US" smtClean="0"/>
              <a:pPr/>
              <a:t>11/3/2011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D645B7-0B3A-4239-8069-075A43B72B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Introduction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Today I’ll be talking about Renewable Integrated Microgrids, which is NREL’s approach to microgrid design.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C0834-AAF5-415B-8B91-4ECEBE5D9C02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F6B40D-99AA-E145-8FD8-C244CD88B436}" type="slidenum">
              <a:rPr lang="en-US"/>
              <a:pPr/>
              <a:t>11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9787" cy="348773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6" y="4418014"/>
            <a:ext cx="5137150" cy="4179887"/>
          </a:xfrm>
          <a:noFill/>
          <a:ln/>
        </p:spPr>
        <p:txBody>
          <a:bodyPr lIns="92299" tIns="46152" rIns="92299" bIns="46152"/>
          <a:lstStyle/>
          <a:p>
            <a:pPr eaLnBrk="1" hangingPunct="1"/>
            <a:endParaRPr lang="en-US">
              <a:latin typeface="Arial" pitchFamily="-105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Integrated</a:t>
            </a:r>
            <a:r>
              <a:rPr lang="en-US" baseline="0" dirty="0" smtClean="0"/>
              <a:t> approach, systemic design solutions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F94AF-3135-2748-BE14-7E5E2B9DE66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40436-87E4-4B7B-8C68-80BCB24706E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40436-87E4-4B7B-8C68-80BCB24706E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697230"/>
            <a:ext cx="4673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40436-87E4-4B7B-8C68-80BCB24706EE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1B6E6E-8411-B84E-9ADA-B5D0359F2BDD}" type="slidenum">
              <a:rPr lang="en-US"/>
              <a:pPr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6" y="4416426"/>
            <a:ext cx="5137150" cy="4183063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5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62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4250FF-7702-8349-A27E-3F6DA121F605}" type="slidenum">
              <a:rPr lang="en-US"/>
              <a:pPr/>
              <a:t>6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3738"/>
            <a:ext cx="4652963" cy="3489325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6" y="4416426"/>
            <a:ext cx="5137150" cy="4186238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5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63</a:t>
            </a:fld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67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5B7-0B3A-4239-8069-075A43B72B67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REL_ppt_bann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588490"/>
            <a:ext cx="9144000" cy="76431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rot="5400000">
            <a:off x="-2111247" y="2111247"/>
            <a:ext cx="6858002" cy="26355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rot="5400000" flipH="1" flipV="1">
            <a:off x="-550737" y="547235"/>
            <a:ext cx="4956502" cy="38550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NREL Logo2010white.eps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8600" y="304800"/>
            <a:ext cx="1600200" cy="421106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304800" y="6553200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NREL is a national laboratory of the U.S. Department of Energy, Office of Energy Efficiency and Renewable Energy, operated</a:t>
            </a:r>
            <a:r>
              <a:rPr lang="en-US" sz="1000" baseline="0" dirty="0" smtClean="0"/>
              <a:t> by the Alliance for Sustainable Energy, LLC.</a:t>
            </a:r>
            <a:endParaRPr lang="en-US" sz="1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743200" y="1981200"/>
            <a:ext cx="6248400" cy="762000"/>
          </a:xfrm>
        </p:spPr>
        <p:txBody>
          <a:bodyPr>
            <a:noAutofit/>
          </a:bodyPr>
          <a:lstStyle>
            <a:lvl1pPr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3810000"/>
            <a:ext cx="4648200" cy="2438400"/>
          </a:xfrm>
        </p:spPr>
        <p:txBody>
          <a:bodyPr>
            <a:normAutofit/>
          </a:bodyPr>
          <a:lstStyle>
            <a:lvl1pPr>
              <a:spcAft>
                <a:spcPts val="1800"/>
              </a:spcAft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 style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NREL Logo2010white.eps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600" y="304800"/>
            <a:ext cx="1600200" cy="421106"/>
          </a:xfrm>
          <a:prstGeom prst="rect">
            <a:avLst/>
          </a:prstGeom>
        </p:spPr>
      </p:pic>
      <p:pic>
        <p:nvPicPr>
          <p:cNvPr id="8" name="Picture 7" descr="image1.png"/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590800"/>
            <a:ext cx="1664208" cy="768096"/>
          </a:xfrm>
          <a:prstGeom prst="rect">
            <a:avLst/>
          </a:prstGeom>
        </p:spPr>
      </p:pic>
      <p:pic>
        <p:nvPicPr>
          <p:cNvPr id="9" name="Picture 8" descr="image2.png"/>
          <p:cNvPicPr>
            <a:picLocks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371600" y="2590801"/>
            <a:ext cx="1901952" cy="765461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rot="5400000">
            <a:off x="-2111247" y="2111247"/>
            <a:ext cx="6858002" cy="26355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rot="5400000" flipH="1" flipV="1">
            <a:off x="-550737" y="547235"/>
            <a:ext cx="4956502" cy="38550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image3.jpg"/>
          <p:cNvPicPr>
            <a:picLocks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310128" y="2590800"/>
            <a:ext cx="2203704" cy="768096"/>
          </a:xfrm>
          <a:prstGeom prst="rect">
            <a:avLst/>
          </a:prstGeom>
        </p:spPr>
      </p:pic>
      <p:pic>
        <p:nvPicPr>
          <p:cNvPr id="12" name="Picture 11" descr="image4.jpg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5550408" y="2587752"/>
            <a:ext cx="1271016" cy="771402"/>
          </a:xfrm>
          <a:prstGeom prst="rect">
            <a:avLst/>
          </a:prstGeom>
        </p:spPr>
      </p:pic>
      <p:pic>
        <p:nvPicPr>
          <p:cNvPr id="13" name="Picture 12" descr="image5.jpg"/>
          <p:cNvPicPr>
            <a:picLocks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6858000" y="2590800"/>
            <a:ext cx="2286000" cy="768096"/>
          </a:xfrm>
          <a:prstGeom prst="rect">
            <a:avLst/>
          </a:prstGeom>
        </p:spPr>
      </p:pic>
      <p:sp>
        <p:nvSpPr>
          <p:cNvPr id="1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743200" y="3429000"/>
            <a:ext cx="6248400" cy="762000"/>
          </a:xfrm>
        </p:spPr>
        <p:txBody>
          <a:bodyPr>
            <a:noAutofit/>
          </a:bodyPr>
          <a:lstStyle>
            <a:lvl1pPr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- Ba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7472"/>
            <a:ext cx="8229600" cy="566928"/>
          </a:xfrm>
        </p:spPr>
        <p:txBody>
          <a:bodyPr>
            <a:noAutofit/>
          </a:bodyPr>
          <a:lstStyle>
            <a:lvl1pPr algn="l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SzPct val="80000"/>
              <a:buFont typeface="Arial" pitchFamily="34" charset="0"/>
              <a:buChar char="•"/>
              <a:defRPr/>
            </a:lvl2pPr>
            <a:lvl3pPr>
              <a:buFont typeface="Calibri" pitchFamily="34" charset="0"/>
              <a:buChar char="–"/>
              <a:defRPr/>
            </a:lvl3pPr>
            <a:lvl4pPr>
              <a:buFont typeface="Wingdings" pitchFamily="2" charset="2"/>
              <a:buChar char="§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>
    <p:random/>
  </p:transition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60D539-4B8E-41B5-9F94-D9CB5B8EDFC5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DD694D-C7C1-46C0-BD35-FABE988220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60D539-4B8E-41B5-9F94-D9CB5B8EDFC5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DD694D-C7C1-46C0-BD35-FABE988220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60D539-4B8E-41B5-9F94-D9CB5B8EDFC5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DD694D-C7C1-46C0-BD35-FABE988220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60D539-4B8E-41B5-9F94-D9CB5B8EDFC5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DD694D-C7C1-46C0-BD35-FABE988220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346075" y="206375"/>
            <a:ext cx="8421688" cy="8636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08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5" name="Picture 4" descr="bluebaselin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6647688"/>
            <a:ext cx="9144000" cy="2168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05800" y="6629400"/>
            <a:ext cx="38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F19B7-D418-4022-ADCB-81F2774CAD6C}" type="slidenum">
              <a:rPr lang="en-US" sz="1100" smtClean="0">
                <a:solidFill>
                  <a:schemeClr val="bg1"/>
                </a:solidFill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63" r:id="rId6"/>
    <p:sldLayoutId id="2147483664" r:id="rId7"/>
  </p:sldLayoutIdLst>
  <p:transition>
    <p:random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2400" b="1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−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nrel.gov/docs/fy12osti/50710.pdf" TargetMode="External"/><Relationship Id="rId4" Type="http://schemas.openxmlformats.org/officeDocument/2006/relationships/hyperlink" Target="mailto:Scott.Huffman@NREL.gov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rel.gov/docs/fy12osti/50710.pdf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3051" y="4233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85800" y="3352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Renewable Energy and Economic Redevelopment </a:t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 the former Brunswick Naval Air Station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The Most Energy Efficient Data Center in the World</a:t>
            </a:r>
            <a:endParaRPr lang="en-US" b="1" dirty="0"/>
          </a:p>
        </p:txBody>
      </p:sp>
      <p:pic>
        <p:nvPicPr>
          <p:cNvPr id="79874" name="Picture 2" descr="http://www.nrel.gov/data/pix/Jpegs/18790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009135" y="1350264"/>
            <a:ext cx="7125730" cy="4745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2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5" name="Rectangle 31"/>
          <p:cNvSpPr>
            <a:spLocks noChangeArrowheads="1"/>
          </p:cNvSpPr>
          <p:nvPr/>
        </p:nvSpPr>
        <p:spPr bwMode="auto">
          <a:xfrm>
            <a:off x="381000" y="4572000"/>
            <a:ext cx="8458200" cy="381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Rectangle 7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382000" cy="838200"/>
          </a:xfrm>
        </p:spPr>
        <p:txBody>
          <a:bodyPr lIns="182880"/>
          <a:lstStyle/>
          <a:p>
            <a:pPr eaLnBrk="1" hangingPunct="1"/>
            <a:r>
              <a:rPr lang="en-US" dirty="0">
                <a:latin typeface="+mn-lt"/>
              </a:rPr>
              <a:t>Scope of </a:t>
            </a:r>
            <a:r>
              <a:rPr lang="en-US" b="1" dirty="0">
                <a:latin typeface="+mn-lt"/>
              </a:rPr>
              <a:t>NREL’s</a:t>
            </a:r>
            <a:r>
              <a:rPr lang="en-US" dirty="0">
                <a:latin typeface="+mn-lt"/>
              </a:rPr>
              <a:t> R&amp;D Programs</a:t>
            </a:r>
          </a:p>
        </p:txBody>
      </p:sp>
      <p:sp>
        <p:nvSpPr>
          <p:cNvPr id="23557" name="Rectangle 11"/>
          <p:cNvSpPr>
            <a:spLocks noChangeArrowheads="1"/>
          </p:cNvSpPr>
          <p:nvPr/>
        </p:nvSpPr>
        <p:spPr bwMode="auto">
          <a:xfrm>
            <a:off x="2874963" y="5106988"/>
            <a:ext cx="136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3558" name="Rectangle 12"/>
          <p:cNvSpPr>
            <a:spLocks noChangeArrowheads="1"/>
          </p:cNvSpPr>
          <p:nvPr/>
        </p:nvSpPr>
        <p:spPr bwMode="auto">
          <a:xfrm>
            <a:off x="5411788" y="1868488"/>
            <a:ext cx="2063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3559" name="Text Box 14"/>
          <p:cNvSpPr txBox="1">
            <a:spLocks noChangeArrowheads="1"/>
          </p:cNvSpPr>
          <p:nvPr/>
        </p:nvSpPr>
        <p:spPr bwMode="auto">
          <a:xfrm>
            <a:off x="190500" y="1600200"/>
            <a:ext cx="876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baseline="0" dirty="0" smtClean="0">
                <a:solidFill>
                  <a:srgbClr val="000000"/>
                </a:solidFill>
              </a:rPr>
              <a:t>FOUNDATIONAL SCIENCE AND ADVANCED ANALYTICS</a:t>
            </a:r>
            <a:endParaRPr lang="en-US" sz="2000" b="1" baseline="0" dirty="0">
              <a:solidFill>
                <a:srgbClr val="000000"/>
              </a:solidFill>
            </a:endParaRPr>
          </a:p>
        </p:txBody>
      </p:sp>
      <p:pic>
        <p:nvPicPr>
          <p:cNvPr id="23560" name="Picture 15" descr="Efficient-Energy-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163763"/>
            <a:ext cx="2514600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561" name="Picture 16" descr="Renewable-Resourc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165350"/>
            <a:ext cx="251460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562" name="Picture 17" descr="Energy-Delive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5850" y="2165350"/>
            <a:ext cx="251460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3563" name="Rectangle 23"/>
          <p:cNvSpPr>
            <a:spLocks noChangeArrowheads="1"/>
          </p:cNvSpPr>
          <p:nvPr/>
        </p:nvSpPr>
        <p:spPr bwMode="auto">
          <a:xfrm>
            <a:off x="304800" y="1981200"/>
            <a:ext cx="8610600" cy="4648200"/>
          </a:xfrm>
          <a:prstGeom prst="rect">
            <a:avLst/>
          </a:prstGeom>
          <a:noFill/>
          <a:ln w="3175">
            <a:solidFill>
              <a:srgbClr val="C0C0C0"/>
            </a:solidFill>
            <a:prstDash val="lgDashDot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4" name="Rectangle 8"/>
          <p:cNvSpPr>
            <a:spLocks noChangeArrowheads="1"/>
          </p:cNvSpPr>
          <p:nvPr/>
        </p:nvSpPr>
        <p:spPr bwMode="auto">
          <a:xfrm>
            <a:off x="381000" y="4572000"/>
            <a:ext cx="2743200" cy="75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prstTxWarp prst="textNoShape">
              <a:avLst/>
            </a:prstTxWarp>
            <a:spAutoFit/>
          </a:bodyPr>
          <a:lstStyle/>
          <a:p>
            <a:pPr marL="234950" indent="-234950" algn="ctr">
              <a:lnSpc>
                <a:spcPct val="95000"/>
              </a:lnSpc>
              <a:spcBef>
                <a:spcPct val="25000"/>
              </a:spcBef>
            </a:pPr>
            <a:r>
              <a:rPr lang="en-US" sz="2000" b="1" baseline="0" dirty="0">
                <a:solidFill>
                  <a:schemeClr val="bg1"/>
                </a:solidFill>
                <a:latin typeface="Arial Narrow" pitchFamily="-105" charset="0"/>
              </a:rPr>
              <a:t>Efficient Energy Use</a:t>
            </a:r>
          </a:p>
          <a:p>
            <a:pPr marL="234950" indent="-234950" algn="ctr">
              <a:lnSpc>
                <a:spcPct val="95000"/>
              </a:lnSpc>
              <a:spcBef>
                <a:spcPct val="25000"/>
              </a:spcBef>
              <a:buFontTx/>
              <a:buChar char="•"/>
            </a:pPr>
            <a:endParaRPr lang="en-US" sz="2000" b="1" baseline="0" dirty="0">
              <a:solidFill>
                <a:schemeClr val="bg1"/>
              </a:solidFill>
              <a:latin typeface="Arial Narrow" pitchFamily="-105" charset="0"/>
            </a:endParaRPr>
          </a:p>
        </p:txBody>
      </p:sp>
      <p:sp>
        <p:nvSpPr>
          <p:cNvPr id="23565" name="Rectangle 9"/>
          <p:cNvSpPr>
            <a:spLocks noChangeArrowheads="1"/>
          </p:cNvSpPr>
          <p:nvPr/>
        </p:nvSpPr>
        <p:spPr bwMode="auto">
          <a:xfrm>
            <a:off x="6172200" y="4953000"/>
            <a:ext cx="25304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buFont typeface="Wingdings" pitchFamily="-105" charset="2"/>
              <a:buChar char="§"/>
            </a:pPr>
            <a:r>
              <a:rPr lang="en-US" sz="1600" baseline="0" dirty="0">
                <a:solidFill>
                  <a:srgbClr val="000000"/>
                </a:solidFill>
              </a:rPr>
              <a:t>  Electricity Transmission</a:t>
            </a:r>
          </a:p>
          <a:p>
            <a:pPr algn="l">
              <a:buFont typeface="Wingdings" pitchFamily="-105" charset="2"/>
              <a:buNone/>
            </a:pPr>
            <a:r>
              <a:rPr lang="en-US" sz="1600" baseline="0" dirty="0">
                <a:solidFill>
                  <a:srgbClr val="000000"/>
                </a:solidFill>
              </a:rPr>
              <a:t>    and Distribution</a:t>
            </a:r>
          </a:p>
          <a:p>
            <a:pPr algn="l">
              <a:buFont typeface="Wingdings" pitchFamily="-105" charset="2"/>
              <a:buChar char="§"/>
            </a:pPr>
            <a:r>
              <a:rPr lang="en-US" sz="1600" baseline="0" dirty="0">
                <a:solidFill>
                  <a:srgbClr val="000000"/>
                </a:solidFill>
              </a:rPr>
              <a:t>  Alternative Fuels </a:t>
            </a:r>
          </a:p>
          <a:p>
            <a:pPr algn="l">
              <a:buFont typeface="Wingdings" pitchFamily="-105" charset="2"/>
              <a:buChar char="§"/>
            </a:pPr>
            <a:r>
              <a:rPr lang="en-US" sz="1600" baseline="0" dirty="0">
                <a:solidFill>
                  <a:srgbClr val="000000"/>
                </a:solidFill>
              </a:rPr>
              <a:t>  Hydrogen Delivery and </a:t>
            </a:r>
          </a:p>
          <a:p>
            <a:pPr algn="l">
              <a:buFont typeface="Wingdings" pitchFamily="-105" charset="2"/>
              <a:buNone/>
            </a:pPr>
            <a:r>
              <a:rPr lang="en-US" sz="1600" baseline="0" dirty="0">
                <a:solidFill>
                  <a:srgbClr val="000000"/>
                </a:solidFill>
              </a:rPr>
              <a:t>    Storage</a:t>
            </a:r>
          </a:p>
        </p:txBody>
      </p:sp>
      <p:sp>
        <p:nvSpPr>
          <p:cNvPr id="23566" name="Rectangle 10"/>
          <p:cNvSpPr>
            <a:spLocks noChangeArrowheads="1"/>
          </p:cNvSpPr>
          <p:nvPr/>
        </p:nvSpPr>
        <p:spPr bwMode="auto">
          <a:xfrm>
            <a:off x="3505200" y="4981575"/>
            <a:ext cx="2209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buFont typeface="Wingdings" pitchFamily="-105" charset="2"/>
              <a:buChar char="§"/>
            </a:pPr>
            <a:r>
              <a:rPr lang="en-US" sz="1600" baseline="0" dirty="0">
                <a:solidFill>
                  <a:srgbClr val="000000"/>
                </a:solidFill>
              </a:rPr>
              <a:t>  Wind</a:t>
            </a:r>
          </a:p>
          <a:p>
            <a:pPr algn="l">
              <a:buFont typeface="Wingdings" pitchFamily="-105" charset="2"/>
              <a:buChar char="§"/>
            </a:pPr>
            <a:r>
              <a:rPr lang="en-US" sz="1600" baseline="0" dirty="0">
                <a:solidFill>
                  <a:srgbClr val="000000"/>
                </a:solidFill>
              </a:rPr>
              <a:t>  Water</a:t>
            </a:r>
          </a:p>
          <a:p>
            <a:pPr algn="l">
              <a:buFont typeface="Wingdings" pitchFamily="-105" charset="2"/>
              <a:buChar char="§"/>
            </a:pPr>
            <a:r>
              <a:rPr lang="en-US" sz="1600" baseline="0" dirty="0">
                <a:solidFill>
                  <a:srgbClr val="000000"/>
                </a:solidFill>
              </a:rPr>
              <a:t>  Solar</a:t>
            </a:r>
          </a:p>
          <a:p>
            <a:pPr algn="l">
              <a:buFont typeface="Wingdings" pitchFamily="-105" charset="2"/>
              <a:buChar char="§"/>
            </a:pPr>
            <a:r>
              <a:rPr lang="en-US" sz="1600" baseline="0" dirty="0">
                <a:solidFill>
                  <a:srgbClr val="000000"/>
                </a:solidFill>
              </a:rPr>
              <a:t>  Biomass</a:t>
            </a:r>
          </a:p>
          <a:p>
            <a:pPr algn="l">
              <a:buFont typeface="Wingdings" pitchFamily="-105" charset="2"/>
              <a:buChar char="§"/>
            </a:pPr>
            <a:r>
              <a:rPr lang="en-US" sz="1600" baseline="0" dirty="0">
                <a:solidFill>
                  <a:srgbClr val="000000"/>
                </a:solidFill>
              </a:rPr>
              <a:t>  Geothermal</a:t>
            </a:r>
          </a:p>
        </p:txBody>
      </p:sp>
      <p:sp>
        <p:nvSpPr>
          <p:cNvPr id="23567" name="Rectangle 25"/>
          <p:cNvSpPr>
            <a:spLocks noChangeArrowheads="1"/>
          </p:cNvSpPr>
          <p:nvPr/>
        </p:nvSpPr>
        <p:spPr bwMode="auto">
          <a:xfrm>
            <a:off x="533400" y="4953000"/>
            <a:ext cx="2438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buFont typeface="Wingdings" pitchFamily="-105" charset="2"/>
              <a:buChar char="§"/>
            </a:pPr>
            <a:r>
              <a:rPr lang="en-US" sz="1600" baseline="0" dirty="0">
                <a:solidFill>
                  <a:srgbClr val="000000"/>
                </a:solidFill>
              </a:rPr>
              <a:t>  Vehicle  Technologies</a:t>
            </a:r>
          </a:p>
          <a:p>
            <a:pPr algn="l">
              <a:buFont typeface="Wingdings" pitchFamily="-105" charset="2"/>
              <a:buChar char="§"/>
            </a:pPr>
            <a:r>
              <a:rPr lang="en-US" sz="1600" baseline="0" dirty="0">
                <a:solidFill>
                  <a:srgbClr val="000000"/>
                </a:solidFill>
              </a:rPr>
              <a:t>  Building Technologies</a:t>
            </a:r>
          </a:p>
          <a:p>
            <a:pPr algn="l">
              <a:buFont typeface="Wingdings" pitchFamily="-105" charset="2"/>
              <a:buChar char="§"/>
            </a:pPr>
            <a:r>
              <a:rPr lang="en-US" sz="1600" baseline="0" dirty="0">
                <a:solidFill>
                  <a:srgbClr val="000000"/>
                </a:solidFill>
              </a:rPr>
              <a:t>  Industrial Technologies</a:t>
            </a:r>
          </a:p>
        </p:txBody>
      </p:sp>
      <p:sp>
        <p:nvSpPr>
          <p:cNvPr id="23568" name="Line 26"/>
          <p:cNvSpPr>
            <a:spLocks noChangeShapeType="1"/>
          </p:cNvSpPr>
          <p:nvPr/>
        </p:nvSpPr>
        <p:spPr bwMode="auto">
          <a:xfrm>
            <a:off x="3124200" y="2286000"/>
            <a:ext cx="0" cy="419100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9" name="Line 27"/>
          <p:cNvSpPr>
            <a:spLocks noChangeShapeType="1"/>
          </p:cNvSpPr>
          <p:nvPr/>
        </p:nvSpPr>
        <p:spPr bwMode="auto">
          <a:xfrm>
            <a:off x="5943600" y="2286000"/>
            <a:ext cx="0" cy="419100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0" name="Rectangle 29"/>
          <p:cNvSpPr>
            <a:spLocks noChangeArrowheads="1"/>
          </p:cNvSpPr>
          <p:nvPr/>
        </p:nvSpPr>
        <p:spPr bwMode="auto">
          <a:xfrm>
            <a:off x="3124200" y="4572000"/>
            <a:ext cx="2819400" cy="38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prstTxWarp prst="textNoShape">
              <a:avLst/>
            </a:prstTxWarp>
            <a:spAutoFit/>
          </a:bodyPr>
          <a:lstStyle/>
          <a:p>
            <a:pPr marL="234950" indent="-234950" algn="ctr">
              <a:lnSpc>
                <a:spcPct val="95000"/>
              </a:lnSpc>
              <a:spcBef>
                <a:spcPct val="25000"/>
              </a:spcBef>
            </a:pPr>
            <a:r>
              <a:rPr lang="en-US" sz="2000" b="1" baseline="0" dirty="0">
                <a:solidFill>
                  <a:schemeClr val="bg1"/>
                </a:solidFill>
                <a:latin typeface="Arial Narrow" pitchFamily="-105" charset="0"/>
              </a:rPr>
              <a:t>Renewable Resources</a:t>
            </a:r>
          </a:p>
        </p:txBody>
      </p:sp>
      <p:sp>
        <p:nvSpPr>
          <p:cNvPr id="23571" name="Rectangle 30"/>
          <p:cNvSpPr>
            <a:spLocks noChangeArrowheads="1"/>
          </p:cNvSpPr>
          <p:nvPr/>
        </p:nvSpPr>
        <p:spPr bwMode="auto">
          <a:xfrm>
            <a:off x="6011862" y="4572000"/>
            <a:ext cx="3055938" cy="38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marL="234950" indent="-234950">
              <a:lnSpc>
                <a:spcPct val="95000"/>
              </a:lnSpc>
              <a:spcBef>
                <a:spcPct val="25000"/>
              </a:spcBef>
            </a:pPr>
            <a:r>
              <a:rPr lang="en-US" sz="2000" b="1" baseline="0" dirty="0">
                <a:solidFill>
                  <a:schemeClr val="bg1"/>
                </a:solidFill>
                <a:latin typeface="Arial Narrow" pitchFamily="-105" charset="0"/>
              </a:rPr>
              <a:t>Energy Delivery &amp; Storage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AutoShape 11"/>
          <p:cNvSpPr>
            <a:spLocks noChangeArrowheads="1"/>
          </p:cNvSpPr>
          <p:nvPr/>
        </p:nvSpPr>
        <p:spPr bwMode="auto">
          <a:xfrm rot="16094938" flipH="1">
            <a:off x="1524000" y="716286"/>
            <a:ext cx="4038600" cy="5105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559 w 21600"/>
              <a:gd name="T13" fmla="*/ 6559 h 21600"/>
              <a:gd name="T14" fmla="*/ 15041 w 21600"/>
              <a:gd name="T15" fmla="*/ 1504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9518" y="21600"/>
                </a:lnTo>
                <a:lnTo>
                  <a:pt x="12082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00"/>
            </a:extrusionClr>
          </a:sp3d>
        </p:spPr>
        <p:txBody>
          <a:bodyPr rot="10800000" wrap="none" anchor="ctr">
            <a:prstTxWarp prst="textNoShape">
              <a:avLst/>
            </a:prstTxWarp>
            <a:flatTx/>
          </a:bodyPr>
          <a:lstStyle/>
          <a:p>
            <a:pPr algn="l"/>
            <a:endParaRPr lang="en-US"/>
          </a:p>
        </p:txBody>
      </p:sp>
      <p:sp>
        <p:nvSpPr>
          <p:cNvPr id="27652" name="AutoShape 11"/>
          <p:cNvSpPr>
            <a:spLocks noChangeArrowheads="1"/>
          </p:cNvSpPr>
          <p:nvPr/>
        </p:nvSpPr>
        <p:spPr bwMode="auto">
          <a:xfrm rot="16105836" flipH="1">
            <a:off x="1732756" y="1437831"/>
            <a:ext cx="3830638" cy="4895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559 w 21600"/>
              <a:gd name="T13" fmla="*/ 6559 h 21600"/>
              <a:gd name="T14" fmla="*/ 15041 w 21600"/>
              <a:gd name="T15" fmla="*/ 1504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9518" y="21600"/>
                </a:lnTo>
                <a:lnTo>
                  <a:pt x="12082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7653" name="AutoShape 11"/>
          <p:cNvSpPr>
            <a:spLocks noChangeArrowheads="1"/>
          </p:cNvSpPr>
          <p:nvPr/>
        </p:nvSpPr>
        <p:spPr bwMode="auto">
          <a:xfrm rot="16119521" flipH="1">
            <a:off x="1924050" y="1771330"/>
            <a:ext cx="3448050" cy="4895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559 w 21600"/>
              <a:gd name="T13" fmla="*/ 6559 h 21600"/>
              <a:gd name="T14" fmla="*/ 15041 w 21600"/>
              <a:gd name="T15" fmla="*/ 1504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9518" y="21600"/>
                </a:lnTo>
                <a:lnTo>
                  <a:pt x="12082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7654" name="AutoShape 11"/>
          <p:cNvSpPr>
            <a:spLocks noChangeArrowheads="1"/>
          </p:cNvSpPr>
          <p:nvPr/>
        </p:nvSpPr>
        <p:spPr bwMode="auto">
          <a:xfrm rot="16055013" flipH="1">
            <a:off x="1932781" y="2283295"/>
            <a:ext cx="3449638" cy="4876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559 w 21600"/>
              <a:gd name="T13" fmla="*/ 6559 h 21600"/>
              <a:gd name="T14" fmla="*/ 15041 w 21600"/>
              <a:gd name="T15" fmla="*/ 1504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9518" y="21600"/>
                </a:lnTo>
                <a:lnTo>
                  <a:pt x="12082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7655" name="AutoShape 11"/>
          <p:cNvSpPr>
            <a:spLocks noChangeArrowheads="1"/>
          </p:cNvSpPr>
          <p:nvPr/>
        </p:nvSpPr>
        <p:spPr bwMode="auto">
          <a:xfrm rot="16019099" flipH="1">
            <a:off x="1833563" y="2850619"/>
            <a:ext cx="3640137" cy="48847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559 w 21600"/>
              <a:gd name="T13" fmla="*/ 6559 h 21600"/>
              <a:gd name="T14" fmla="*/ 15041 w 21600"/>
              <a:gd name="T15" fmla="*/ 1504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9518" y="21600"/>
                </a:lnTo>
                <a:lnTo>
                  <a:pt x="12082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7656" name="AutoShape 11"/>
          <p:cNvSpPr>
            <a:spLocks noChangeArrowheads="1"/>
          </p:cNvSpPr>
          <p:nvPr/>
        </p:nvSpPr>
        <p:spPr bwMode="auto">
          <a:xfrm rot="16393916" flipH="1">
            <a:off x="2664619" y="2721792"/>
            <a:ext cx="2679700" cy="58753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559 w 21600"/>
              <a:gd name="T13" fmla="*/ 6559 h 21600"/>
              <a:gd name="T14" fmla="*/ 15041 w 21600"/>
              <a:gd name="T15" fmla="*/ 1504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9518" y="21600"/>
                </a:lnTo>
                <a:lnTo>
                  <a:pt x="12082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7657" name="AutoShape 11"/>
          <p:cNvSpPr>
            <a:spLocks noChangeArrowheads="1"/>
          </p:cNvSpPr>
          <p:nvPr/>
        </p:nvSpPr>
        <p:spPr bwMode="auto">
          <a:xfrm rot="16273220" flipH="1">
            <a:off x="1837531" y="3228038"/>
            <a:ext cx="2801937" cy="5410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559 w 21600"/>
              <a:gd name="T13" fmla="*/ 6559 h 21600"/>
              <a:gd name="T14" fmla="*/ 15041 w 21600"/>
              <a:gd name="T15" fmla="*/ 1504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9518" y="21600"/>
                </a:lnTo>
                <a:lnTo>
                  <a:pt x="12082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7658" name="AutoShape 11"/>
          <p:cNvSpPr>
            <a:spLocks noChangeArrowheads="1"/>
          </p:cNvSpPr>
          <p:nvPr/>
        </p:nvSpPr>
        <p:spPr bwMode="auto">
          <a:xfrm rot="16504387" flipH="1">
            <a:off x="2809801" y="3560261"/>
            <a:ext cx="1273080" cy="4876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559 w 21600"/>
              <a:gd name="T13" fmla="*/ 6559 h 21600"/>
              <a:gd name="T14" fmla="*/ 15041 w 21600"/>
              <a:gd name="T15" fmla="*/ 1504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9518" y="21600"/>
                </a:lnTo>
                <a:lnTo>
                  <a:pt x="12082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7659" name="Text Box 29"/>
          <p:cNvSpPr txBox="1">
            <a:spLocks noChangeArrowheads="1"/>
          </p:cNvSpPr>
          <p:nvPr/>
        </p:nvSpPr>
        <p:spPr bwMode="auto">
          <a:xfrm rot="930756">
            <a:off x="1174149" y="2210435"/>
            <a:ext cx="6206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Solar</a:t>
            </a:r>
          </a:p>
        </p:txBody>
      </p:sp>
      <p:sp>
        <p:nvSpPr>
          <p:cNvPr id="27660" name="Rectangle 51"/>
          <p:cNvSpPr>
            <a:spLocks noChangeArrowheads="1"/>
          </p:cNvSpPr>
          <p:nvPr/>
        </p:nvSpPr>
        <p:spPr bwMode="auto">
          <a:xfrm rot="1036588">
            <a:off x="1098094" y="1817997"/>
            <a:ext cx="2031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Buildings &amp; Electricity</a:t>
            </a:r>
          </a:p>
        </p:txBody>
      </p:sp>
      <p:sp>
        <p:nvSpPr>
          <p:cNvPr id="27661" name="Text Box 30"/>
          <p:cNvSpPr txBox="1">
            <a:spLocks noChangeArrowheads="1"/>
          </p:cNvSpPr>
          <p:nvPr/>
        </p:nvSpPr>
        <p:spPr bwMode="auto">
          <a:xfrm rot="836571">
            <a:off x="1162305" y="2812384"/>
            <a:ext cx="13917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Wind &amp; Hydro</a:t>
            </a:r>
          </a:p>
        </p:txBody>
      </p:sp>
      <p:sp>
        <p:nvSpPr>
          <p:cNvPr id="27662" name="Text Box 30"/>
          <p:cNvSpPr txBox="1">
            <a:spLocks noChangeArrowheads="1"/>
          </p:cNvSpPr>
          <p:nvPr/>
        </p:nvSpPr>
        <p:spPr bwMode="auto">
          <a:xfrm rot="917495">
            <a:off x="1133057" y="3283066"/>
            <a:ext cx="12025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Geothermal</a:t>
            </a:r>
          </a:p>
        </p:txBody>
      </p:sp>
      <p:sp>
        <p:nvSpPr>
          <p:cNvPr id="27663" name="Text Box 31"/>
          <p:cNvSpPr txBox="1">
            <a:spLocks noChangeArrowheads="1"/>
          </p:cNvSpPr>
          <p:nvPr/>
        </p:nvSpPr>
        <p:spPr bwMode="auto">
          <a:xfrm rot="843686">
            <a:off x="1121389" y="3906953"/>
            <a:ext cx="18101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Biomass &amp; </a:t>
            </a:r>
            <a:r>
              <a:rPr lang="en-US" sz="1600" b="1" i="1" dirty="0" err="1">
                <a:solidFill>
                  <a:schemeClr val="bg1"/>
                </a:solidFill>
              </a:rPr>
              <a:t>Biofuels</a:t>
            </a:r>
            <a:endParaRPr lang="en-US" sz="1600" b="1" i="1" dirty="0">
              <a:solidFill>
                <a:schemeClr val="bg1"/>
              </a:solidFill>
            </a:endParaRPr>
          </a:p>
        </p:txBody>
      </p:sp>
      <p:sp>
        <p:nvSpPr>
          <p:cNvPr id="27664" name="Text Box 32"/>
          <p:cNvSpPr txBox="1">
            <a:spLocks noChangeArrowheads="1"/>
          </p:cNvSpPr>
          <p:nvPr/>
        </p:nvSpPr>
        <p:spPr bwMode="auto">
          <a:xfrm rot="753938">
            <a:off x="1193841" y="4332778"/>
            <a:ext cx="8714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Vehicles</a:t>
            </a:r>
          </a:p>
        </p:txBody>
      </p:sp>
      <p:sp>
        <p:nvSpPr>
          <p:cNvPr id="27665" name="Text Box 32"/>
          <p:cNvSpPr txBox="1">
            <a:spLocks noChangeArrowheads="1"/>
          </p:cNvSpPr>
          <p:nvPr/>
        </p:nvSpPr>
        <p:spPr bwMode="auto">
          <a:xfrm rot="823882">
            <a:off x="1127601" y="4927788"/>
            <a:ext cx="204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Hydrogen &amp; Fuel Cells</a:t>
            </a:r>
          </a:p>
        </p:txBody>
      </p:sp>
      <p:sp>
        <p:nvSpPr>
          <p:cNvPr id="27666" name="Text Box 30"/>
          <p:cNvSpPr txBox="1">
            <a:spLocks noChangeArrowheads="1"/>
          </p:cNvSpPr>
          <p:nvPr/>
        </p:nvSpPr>
        <p:spPr bwMode="auto">
          <a:xfrm rot="757783">
            <a:off x="1108021" y="5583353"/>
            <a:ext cx="21384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Industrial Technologies</a:t>
            </a:r>
          </a:p>
        </p:txBody>
      </p:sp>
      <p:sp>
        <p:nvSpPr>
          <p:cNvPr id="27683" name="Rectangle 60"/>
          <p:cNvSpPr>
            <a:spLocks noChangeArrowheads="1"/>
          </p:cNvSpPr>
          <p:nvPr/>
        </p:nvSpPr>
        <p:spPr bwMode="auto">
          <a:xfrm rot="931542">
            <a:off x="3286112" y="2542194"/>
            <a:ext cx="1960366" cy="33831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wrap="none" tIns="91440" bIns="91440" anchor="ctr">
            <a:prstTxWarp prst="textNoShape">
              <a:avLst/>
            </a:prstTxWarp>
          </a:bodyPr>
          <a:lstStyle/>
          <a:p>
            <a:pPr>
              <a:lnSpc>
                <a:spcPct val="20000"/>
              </a:lnSpc>
            </a:pPr>
            <a:r>
              <a:rPr lang="en-US" sz="1400" b="1" dirty="0">
                <a:solidFill>
                  <a:schemeClr val="bg1"/>
                </a:solidFill>
              </a:rPr>
              <a:t>Weatherization</a:t>
            </a:r>
          </a:p>
        </p:txBody>
      </p:sp>
      <p:sp>
        <p:nvSpPr>
          <p:cNvPr id="27684" name="Rectangle 63"/>
          <p:cNvSpPr>
            <a:spLocks noChangeArrowheads="1"/>
          </p:cNvSpPr>
          <p:nvPr/>
        </p:nvSpPr>
        <p:spPr bwMode="auto">
          <a:xfrm rot="931542">
            <a:off x="3214842" y="2819156"/>
            <a:ext cx="1960366" cy="380603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wrap="none" tIns="91440" bIns="91440" anchor="ctr">
            <a:prstTxWarp prst="textNoShape">
              <a:avLst/>
            </a:prstTxWarp>
          </a:bodyPr>
          <a:lstStyle/>
          <a:p>
            <a:pPr>
              <a:lnSpc>
                <a:spcPct val="20000"/>
              </a:lnSpc>
            </a:pPr>
            <a:r>
              <a:rPr lang="en-US" sz="1400" b="1" dirty="0">
                <a:solidFill>
                  <a:schemeClr val="bg1"/>
                </a:solidFill>
              </a:rPr>
              <a:t>Solar</a:t>
            </a:r>
            <a:r>
              <a:rPr lang="en-US" sz="1400" b="1" dirty="0"/>
              <a:t> Decathlon</a:t>
            </a:r>
          </a:p>
        </p:txBody>
      </p:sp>
      <p:sp>
        <p:nvSpPr>
          <p:cNvPr id="27685" name="Rectangle 64"/>
          <p:cNvSpPr>
            <a:spLocks noChangeArrowheads="1"/>
          </p:cNvSpPr>
          <p:nvPr/>
        </p:nvSpPr>
        <p:spPr bwMode="auto">
          <a:xfrm rot="931542">
            <a:off x="3140329" y="3123439"/>
            <a:ext cx="1956476" cy="380603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wrap="none" tIns="91440" bIns="91440" anchor="ctr">
            <a:prstTxWarp prst="textNoShape">
              <a:avLst/>
            </a:prstTxWarp>
          </a:bodyPr>
          <a:lstStyle/>
          <a:p>
            <a:pPr>
              <a:lnSpc>
                <a:spcPct val="20000"/>
              </a:lnSpc>
            </a:pPr>
            <a:r>
              <a:rPr lang="en-US" sz="1400" b="1" dirty="0">
                <a:solidFill>
                  <a:schemeClr val="bg1"/>
                </a:solidFill>
              </a:rPr>
              <a:t>Solar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America Cities</a:t>
            </a:r>
          </a:p>
        </p:txBody>
      </p:sp>
      <p:sp>
        <p:nvSpPr>
          <p:cNvPr id="27686" name="Text Box 69"/>
          <p:cNvSpPr txBox="1">
            <a:spLocks noChangeArrowheads="1"/>
          </p:cNvSpPr>
          <p:nvPr/>
        </p:nvSpPr>
        <p:spPr bwMode="auto">
          <a:xfrm rot="931542">
            <a:off x="3060970" y="3449001"/>
            <a:ext cx="1960366" cy="35945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tIns="91440" bIns="91440" anchor="ctr">
            <a:prstTxWarp prst="textNoShape">
              <a:avLst/>
            </a:prstTxWarp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Wind Powering </a:t>
            </a:r>
            <a:r>
              <a:rPr lang="en-US" sz="1400" b="1" dirty="0" smtClean="0">
                <a:solidFill>
                  <a:schemeClr val="bg1"/>
                </a:solidFill>
              </a:rPr>
              <a:t>America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668" name="Flowchart: Terminator 43"/>
          <p:cNvSpPr>
            <a:spLocks noChangeArrowheads="1"/>
          </p:cNvSpPr>
          <p:nvPr/>
        </p:nvSpPr>
        <p:spPr bwMode="auto">
          <a:xfrm rot="5400000">
            <a:off x="3924300" y="4305300"/>
            <a:ext cx="3810000" cy="381000"/>
          </a:xfrm>
          <a:prstGeom prst="rect">
            <a:avLst/>
          </a:prstGeom>
          <a:gradFill rotWithShape="1">
            <a:gsLst>
              <a:gs pos="0">
                <a:srgbClr val="766C44"/>
              </a:gs>
              <a:gs pos="50000">
                <a:srgbClr val="FFEA93"/>
              </a:gs>
              <a:gs pos="100000">
                <a:srgbClr val="766C44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EA93"/>
            </a:extrusionClr>
          </a:sp3d>
        </p:spPr>
        <p:txBody>
          <a:bodyPr wrap="none" tIns="91440" bIns="91440" anchor="ctr">
            <a:prstTxWarp prst="textNoShape">
              <a:avLst/>
            </a:prstTxWarp>
            <a:flatTx/>
          </a:bodyPr>
          <a:lstStyle/>
          <a:p>
            <a:pPr algn="l">
              <a:lnSpc>
                <a:spcPct val="10000"/>
              </a:lnSpc>
            </a:pPr>
            <a:r>
              <a:rPr lang="en-US" sz="2000" b="1">
                <a:solidFill>
                  <a:schemeClr val="tx1"/>
                </a:solidFill>
              </a:rPr>
              <a:t>State, Local, &amp; Tribal</a:t>
            </a:r>
          </a:p>
        </p:txBody>
      </p:sp>
      <p:sp>
        <p:nvSpPr>
          <p:cNvPr id="27669" name="Flowchart: Terminator 43"/>
          <p:cNvSpPr>
            <a:spLocks noChangeArrowheads="1"/>
          </p:cNvSpPr>
          <p:nvPr/>
        </p:nvSpPr>
        <p:spPr bwMode="auto">
          <a:xfrm rot="5400000">
            <a:off x="4457700" y="4305300"/>
            <a:ext cx="3810000" cy="381000"/>
          </a:xfrm>
          <a:prstGeom prst="rect">
            <a:avLst/>
          </a:prstGeom>
          <a:gradFill rotWithShape="1">
            <a:gsLst>
              <a:gs pos="0">
                <a:srgbClr val="766C44"/>
              </a:gs>
              <a:gs pos="50000">
                <a:srgbClr val="FFEA93"/>
              </a:gs>
              <a:gs pos="100000">
                <a:srgbClr val="766C44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EA93"/>
            </a:extrusionClr>
          </a:sp3d>
        </p:spPr>
        <p:txBody>
          <a:bodyPr wrap="none" tIns="91440" bIns="91440" anchor="ctr">
            <a:prstTxWarp prst="textNoShape">
              <a:avLst/>
            </a:prstTxWarp>
            <a:flatTx/>
          </a:bodyPr>
          <a:lstStyle/>
          <a:p>
            <a:pPr algn="l">
              <a:lnSpc>
                <a:spcPct val="10000"/>
              </a:lnSpc>
            </a:pPr>
            <a:r>
              <a:rPr lang="en-US" sz="2000" b="1">
                <a:solidFill>
                  <a:schemeClr val="tx1"/>
                </a:solidFill>
              </a:rPr>
              <a:t>Integrated Deployment (ID)</a:t>
            </a:r>
          </a:p>
          <a:p>
            <a:pPr algn="l">
              <a:lnSpc>
                <a:spcPct val="10000"/>
              </a:lnSpc>
            </a:pP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27670" name="Flowchart: Terminator 43"/>
          <p:cNvSpPr>
            <a:spLocks noChangeArrowheads="1"/>
          </p:cNvSpPr>
          <p:nvPr/>
        </p:nvSpPr>
        <p:spPr bwMode="auto">
          <a:xfrm rot="5400000">
            <a:off x="4991100" y="4305300"/>
            <a:ext cx="3810000" cy="381000"/>
          </a:xfrm>
          <a:prstGeom prst="rect">
            <a:avLst/>
          </a:prstGeom>
          <a:gradFill rotWithShape="1">
            <a:gsLst>
              <a:gs pos="0">
                <a:srgbClr val="766C44"/>
              </a:gs>
              <a:gs pos="50000">
                <a:srgbClr val="FFEA93"/>
              </a:gs>
              <a:gs pos="100000">
                <a:srgbClr val="766C44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EA93"/>
            </a:extrusionClr>
          </a:sp3d>
        </p:spPr>
        <p:txBody>
          <a:bodyPr wrap="none" tIns="91440" bIns="91440" anchor="ctr">
            <a:prstTxWarp prst="textNoShape">
              <a:avLst/>
            </a:prstTxWarp>
            <a:flatTx/>
          </a:bodyPr>
          <a:lstStyle/>
          <a:p>
            <a:pPr algn="l">
              <a:lnSpc>
                <a:spcPct val="10000"/>
              </a:lnSpc>
            </a:pPr>
            <a:r>
              <a:rPr lang="en-US" sz="2000" b="1">
                <a:solidFill>
                  <a:schemeClr val="tx1"/>
                </a:solidFill>
              </a:rPr>
              <a:t>FEMP - Federal Facilities</a:t>
            </a:r>
          </a:p>
        </p:txBody>
      </p:sp>
      <p:sp>
        <p:nvSpPr>
          <p:cNvPr id="27671" name="Rectangle 65"/>
          <p:cNvSpPr>
            <a:spLocks noChangeArrowheads="1"/>
          </p:cNvSpPr>
          <p:nvPr/>
        </p:nvSpPr>
        <p:spPr bwMode="auto">
          <a:xfrm rot="898799">
            <a:off x="3573463" y="4462786"/>
            <a:ext cx="1168400" cy="151288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tIns="91440" bIns="91440" anchor="ctr">
            <a:prstTxWarp prst="textNoShape">
              <a:avLst/>
            </a:prstTxWarp>
          </a:bodyPr>
          <a:lstStyle/>
          <a:p>
            <a:pPr>
              <a:lnSpc>
                <a:spcPct val="60000"/>
              </a:lnSpc>
            </a:pPr>
            <a:r>
              <a:rPr lang="en-US" sz="1400" b="1" dirty="0">
                <a:solidFill>
                  <a:schemeClr val="bg1"/>
                </a:solidFill>
              </a:rPr>
              <a:t>Clean Cities </a:t>
            </a:r>
          </a:p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bg1"/>
                </a:solidFill>
              </a:rPr>
              <a:t>and Alternative Fuels</a:t>
            </a:r>
          </a:p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bg1"/>
                </a:solidFill>
              </a:rPr>
              <a:t>Data Center</a:t>
            </a:r>
          </a:p>
        </p:txBody>
      </p:sp>
      <p:sp>
        <p:nvSpPr>
          <p:cNvPr id="27672" name="Oval 5"/>
          <p:cNvSpPr>
            <a:spLocks noChangeArrowheads="1"/>
          </p:cNvSpPr>
          <p:nvPr/>
        </p:nvSpPr>
        <p:spPr bwMode="auto">
          <a:xfrm>
            <a:off x="7391400" y="5389886"/>
            <a:ext cx="1219200" cy="889000"/>
          </a:xfrm>
          <a:prstGeom prst="rect">
            <a:avLst/>
          </a:prstGeom>
          <a:gradFill rotWithShape="1">
            <a:gsLst>
              <a:gs pos="0">
                <a:srgbClr val="47182F"/>
              </a:gs>
              <a:gs pos="50000">
                <a:srgbClr val="993366"/>
              </a:gs>
              <a:gs pos="100000">
                <a:srgbClr val="47182F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>
              <a:rot lat="0" lon="21299994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3366"/>
            </a:extrusionClr>
          </a:sp3d>
        </p:spPr>
        <p:txBody>
          <a:bodyPr tIns="9144" bIns="9144" anchor="ctr" anchorCtr="1">
            <a:prstTxWarp prst="textNoShape">
              <a:avLst/>
            </a:prstTxWarp>
            <a:flatTx/>
          </a:bodyPr>
          <a:lstStyle/>
          <a:p>
            <a:r>
              <a:rPr lang="en-US" sz="1400" b="1" i="1" dirty="0">
                <a:solidFill>
                  <a:schemeClr val="bg1"/>
                </a:solidFill>
              </a:rPr>
              <a:t>Project Execution </a:t>
            </a:r>
          </a:p>
          <a:p>
            <a:r>
              <a:rPr lang="en-US" sz="1400" b="1" i="1" dirty="0">
                <a:solidFill>
                  <a:schemeClr val="bg1"/>
                </a:solidFill>
              </a:rPr>
              <a:t>Support </a:t>
            </a:r>
          </a:p>
          <a:p>
            <a:pPr>
              <a:lnSpc>
                <a:spcPct val="110000"/>
              </a:lnSpc>
            </a:pPr>
            <a:endParaRPr lang="en-US" sz="1800" b="1" i="1" dirty="0"/>
          </a:p>
        </p:txBody>
      </p:sp>
      <p:sp>
        <p:nvSpPr>
          <p:cNvPr id="27673" name="Oval 5"/>
          <p:cNvSpPr>
            <a:spLocks noChangeArrowheads="1"/>
          </p:cNvSpPr>
          <p:nvPr/>
        </p:nvSpPr>
        <p:spPr bwMode="auto">
          <a:xfrm>
            <a:off x="7391400" y="4475486"/>
            <a:ext cx="1219200" cy="889000"/>
          </a:xfrm>
          <a:prstGeom prst="rect">
            <a:avLst/>
          </a:prstGeom>
          <a:gradFill rotWithShape="1">
            <a:gsLst>
              <a:gs pos="0">
                <a:srgbClr val="47182F"/>
              </a:gs>
              <a:gs pos="50000">
                <a:srgbClr val="993366"/>
              </a:gs>
              <a:gs pos="100000">
                <a:srgbClr val="47182F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>
              <a:rot lat="0" lon="21299994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3366"/>
            </a:extrusionClr>
          </a:sp3d>
        </p:spPr>
        <p:txBody>
          <a:bodyPr tIns="9144" bIns="9144" anchor="ctr" anchorCtr="1">
            <a:prstTxWarp prst="textNoShape">
              <a:avLst/>
            </a:prstTxWarp>
            <a:flatTx/>
          </a:bodyPr>
          <a:lstStyle/>
          <a:p>
            <a:r>
              <a:rPr lang="en-US" sz="1400" b="1" i="1" dirty="0">
                <a:solidFill>
                  <a:schemeClr val="bg1"/>
                </a:solidFill>
              </a:rPr>
              <a:t>Technology Assessment</a:t>
            </a:r>
          </a:p>
          <a:p>
            <a:r>
              <a:rPr lang="en-US" sz="1400" b="1" i="1" dirty="0">
                <a:solidFill>
                  <a:schemeClr val="bg1"/>
                </a:solidFill>
              </a:rPr>
              <a:t>&amp; Screening</a:t>
            </a:r>
          </a:p>
          <a:p>
            <a:pPr>
              <a:lnSpc>
                <a:spcPct val="110000"/>
              </a:lnSpc>
            </a:pPr>
            <a:endParaRPr lang="en-US" sz="1800" b="1" i="1" dirty="0"/>
          </a:p>
        </p:txBody>
      </p:sp>
      <p:sp>
        <p:nvSpPr>
          <p:cNvPr id="27674" name="Oval 5"/>
          <p:cNvSpPr>
            <a:spLocks noChangeArrowheads="1"/>
          </p:cNvSpPr>
          <p:nvPr/>
        </p:nvSpPr>
        <p:spPr bwMode="auto">
          <a:xfrm>
            <a:off x="7391400" y="3561086"/>
            <a:ext cx="1219200" cy="889000"/>
          </a:xfrm>
          <a:prstGeom prst="rect">
            <a:avLst/>
          </a:prstGeom>
          <a:gradFill rotWithShape="1">
            <a:gsLst>
              <a:gs pos="0">
                <a:srgbClr val="47182F"/>
              </a:gs>
              <a:gs pos="50000">
                <a:srgbClr val="993366"/>
              </a:gs>
              <a:gs pos="100000">
                <a:srgbClr val="47182F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>
              <a:rot lat="0" lon="21299994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3366"/>
            </a:extrusionClr>
          </a:sp3d>
        </p:spPr>
        <p:txBody>
          <a:bodyPr wrap="none" tIns="9144" bIns="9144" anchor="ctr" anchorCtr="1">
            <a:prstTxWarp prst="textNoShape">
              <a:avLst/>
            </a:prstTxWarp>
            <a:flatTx/>
          </a:bodyPr>
          <a:lstStyle/>
          <a:p>
            <a:pPr>
              <a:lnSpc>
                <a:spcPct val="110000"/>
              </a:lnSpc>
            </a:pPr>
            <a:r>
              <a:rPr lang="en-US" sz="1400" b="1" i="1" dirty="0">
                <a:solidFill>
                  <a:schemeClr val="bg1"/>
                </a:solidFill>
              </a:rPr>
              <a:t>Project </a:t>
            </a:r>
          </a:p>
          <a:p>
            <a:pPr>
              <a:lnSpc>
                <a:spcPct val="110000"/>
              </a:lnSpc>
            </a:pPr>
            <a:r>
              <a:rPr lang="en-US" sz="1400" b="1" i="1" dirty="0">
                <a:solidFill>
                  <a:schemeClr val="bg1"/>
                </a:solidFill>
              </a:rPr>
              <a:t>Development</a:t>
            </a:r>
          </a:p>
          <a:p>
            <a:pPr>
              <a:lnSpc>
                <a:spcPct val="110000"/>
              </a:lnSpc>
            </a:pPr>
            <a:r>
              <a:rPr lang="en-US" sz="1400" b="1" i="1" dirty="0">
                <a:solidFill>
                  <a:schemeClr val="bg1"/>
                </a:solidFill>
              </a:rPr>
              <a:t>&amp; Finance</a:t>
            </a:r>
          </a:p>
        </p:txBody>
      </p:sp>
      <p:sp>
        <p:nvSpPr>
          <p:cNvPr id="27675" name="Rectangle 61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76" name="Text Box 18"/>
          <p:cNvSpPr txBox="1">
            <a:spLocks noChangeArrowheads="1"/>
          </p:cNvSpPr>
          <p:nvPr/>
        </p:nvSpPr>
        <p:spPr bwMode="auto">
          <a:xfrm>
            <a:off x="5715000" y="1600200"/>
            <a:ext cx="1905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 anchor="ctr" anchorCtr="1">
            <a:prstTxWarp prst="textNoShape">
              <a:avLst/>
            </a:prstTxWarp>
          </a:bodyPr>
          <a:lstStyle/>
          <a:p>
            <a:pPr>
              <a:tabLst>
                <a:tab pos="177800" algn="l"/>
                <a:tab pos="628650" algn="l"/>
              </a:tabLst>
            </a:pPr>
            <a:r>
              <a:rPr lang="en-US" sz="1400" b="1" i="1" dirty="0">
                <a:solidFill>
                  <a:schemeClr val="tx1"/>
                </a:solidFill>
              </a:rPr>
              <a:t>Technology-Neutral</a:t>
            </a:r>
          </a:p>
          <a:p>
            <a:pPr>
              <a:tabLst>
                <a:tab pos="177800" algn="l"/>
                <a:tab pos="628650" algn="l"/>
              </a:tabLst>
            </a:pPr>
            <a:r>
              <a:rPr lang="en-US" sz="1400" b="1" i="1" dirty="0">
                <a:solidFill>
                  <a:schemeClr val="tx1"/>
                </a:solidFill>
              </a:rPr>
              <a:t>Deployment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7677" name="Text Box 19"/>
          <p:cNvSpPr txBox="1">
            <a:spLocks noChangeArrowheads="1"/>
          </p:cNvSpPr>
          <p:nvPr/>
        </p:nvSpPr>
        <p:spPr bwMode="auto">
          <a:xfrm rot="960000">
            <a:off x="3821113" y="1602111"/>
            <a:ext cx="1752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 anchor="ctr" anchorCtr="1">
            <a:prstTxWarp prst="textNoShape">
              <a:avLst/>
            </a:prstTxWarp>
          </a:bodyPr>
          <a:lstStyle/>
          <a:p>
            <a:pPr>
              <a:tabLst>
                <a:tab pos="177800" algn="l"/>
                <a:tab pos="628650" algn="l"/>
              </a:tabLst>
            </a:pPr>
            <a:r>
              <a:rPr lang="en-US" sz="1400" b="1" i="1" dirty="0">
                <a:solidFill>
                  <a:schemeClr val="tx1"/>
                </a:solidFill>
              </a:rPr>
              <a:t>Technology-Specific Deployment</a:t>
            </a:r>
          </a:p>
        </p:txBody>
      </p:sp>
      <p:sp>
        <p:nvSpPr>
          <p:cNvPr id="27678" name="AutoShape 41"/>
          <p:cNvSpPr>
            <a:spLocks noChangeArrowheads="1"/>
          </p:cNvSpPr>
          <p:nvPr/>
        </p:nvSpPr>
        <p:spPr bwMode="auto">
          <a:xfrm rot="-5400000">
            <a:off x="-1714500" y="3314700"/>
            <a:ext cx="5029200" cy="685800"/>
          </a:xfrm>
          <a:prstGeom prst="flowChartProcess">
            <a:avLst/>
          </a:prstGeom>
          <a:gradFill rotWithShape="1">
            <a:gsLst>
              <a:gs pos="0">
                <a:srgbClr val="FF3300"/>
              </a:gs>
              <a:gs pos="50000">
                <a:srgbClr val="761800"/>
              </a:gs>
              <a:gs pos="100000">
                <a:srgbClr val="FF3300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orthographicFront"/>
            <a:lightRig rig="legacyFlat3" dir="b"/>
          </a:scene3d>
          <a:sp3d extrusionH="430200" prstMaterial="legacyMatte">
            <a:bevelB w="13500" h="13500" prst="angle"/>
            <a:extrusionClr>
              <a:srgbClr val="FF3300"/>
            </a:extrusionClr>
          </a:sp3d>
        </p:spPr>
        <p:txBody>
          <a:bodyPr wrap="none" tIns="91440" bIns="91440" anchor="ctr" anchorCtr="0">
            <a:prstTxWarp prst="textNoShape">
              <a:avLst/>
            </a:prstTxWarp>
            <a:flatTx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Narrow" pitchFamily="-105" charset="0"/>
              </a:rPr>
              <a:t>Strategic  Energy  Analysis</a:t>
            </a:r>
          </a:p>
        </p:txBody>
      </p:sp>
      <p:sp>
        <p:nvSpPr>
          <p:cNvPr id="27680" name="Text Box 34"/>
          <p:cNvSpPr txBox="1">
            <a:spLocks noChangeArrowheads="1"/>
          </p:cNvSpPr>
          <p:nvPr/>
        </p:nvSpPr>
        <p:spPr bwMode="auto">
          <a:xfrm>
            <a:off x="609600" y="6278563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177800" algn="l"/>
                <a:tab pos="628650" algn="l"/>
              </a:tabLst>
            </a:pPr>
            <a:r>
              <a:rPr lang="en-US" sz="1400" b="1" dirty="0">
                <a:solidFill>
                  <a:srgbClr val="FFFFCC"/>
                </a:solidFill>
              </a:rPr>
              <a:t>R&amp;D AND ANALYSIS PROGRAMS </a:t>
            </a:r>
          </a:p>
        </p:txBody>
      </p:sp>
      <p:sp>
        <p:nvSpPr>
          <p:cNvPr id="27681" name="Text Box 34"/>
          <p:cNvSpPr txBox="1">
            <a:spLocks noChangeArrowheads="1"/>
          </p:cNvSpPr>
          <p:nvPr/>
        </p:nvSpPr>
        <p:spPr bwMode="auto">
          <a:xfrm>
            <a:off x="3276600" y="6019800"/>
            <a:ext cx="25908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 anchor="ctr" anchorCtr="1">
            <a:prstTxWarp prst="textNoShape">
              <a:avLst/>
            </a:prstTxWarp>
          </a:bodyPr>
          <a:lstStyle/>
          <a:p>
            <a:pPr>
              <a:tabLst>
                <a:tab pos="177800" algn="l"/>
                <a:tab pos="628650" algn="l"/>
              </a:tabLst>
            </a:pPr>
            <a:r>
              <a:rPr lang="en-US" sz="1400" b="1" dirty="0">
                <a:solidFill>
                  <a:srgbClr val="FFFFCC"/>
                </a:solidFill>
              </a:rPr>
              <a:t>TECHNOLOGY DEPLOYMENT PROGRAMS </a:t>
            </a:r>
          </a:p>
        </p:txBody>
      </p:sp>
      <p:sp>
        <p:nvSpPr>
          <p:cNvPr id="27682" name="Text Box 22"/>
          <p:cNvSpPr txBox="1">
            <a:spLocks noChangeArrowheads="1"/>
          </p:cNvSpPr>
          <p:nvPr/>
        </p:nvSpPr>
        <p:spPr bwMode="auto">
          <a:xfrm>
            <a:off x="7391400" y="6119336"/>
            <a:ext cx="1371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>
            <a:prstTxWarp prst="textNoShape">
              <a:avLst/>
            </a:prstTxWarp>
            <a:spAutoFit/>
          </a:bodyPr>
          <a:lstStyle/>
          <a:p>
            <a:pPr>
              <a:tabLst>
                <a:tab pos="177800" algn="l"/>
                <a:tab pos="628650" algn="l"/>
              </a:tabLst>
            </a:pPr>
            <a:r>
              <a:rPr lang="en-US" sz="1400" b="1" dirty="0">
                <a:solidFill>
                  <a:srgbClr val="FFFFCC"/>
                </a:solidFill>
              </a:rPr>
              <a:t>DEPLOYMENT</a:t>
            </a:r>
          </a:p>
          <a:p>
            <a:pPr>
              <a:tabLst>
                <a:tab pos="177800" algn="l"/>
                <a:tab pos="628650" algn="l"/>
              </a:tabLst>
            </a:pPr>
            <a:r>
              <a:rPr lang="en-US" sz="1400" b="1" dirty="0">
                <a:solidFill>
                  <a:srgbClr val="FFFFCC"/>
                </a:solidFill>
              </a:rPr>
              <a:t>SUPPORT FUNCTIONS </a:t>
            </a: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  <a:noFill/>
        </p:spPr>
        <p:txBody>
          <a:bodyPr/>
          <a:lstStyle/>
          <a:p>
            <a:r>
              <a:rPr lang="en-US" dirty="0" smtClean="0"/>
              <a:t>From Research to Deployment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458200" cy="1143000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sz="2200" dirty="0" smtClean="0"/>
              <a:t>NREL offers energy efficiency, renewable energy, new construction and net zero assessment, optimization and audit tools and capabilities 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371600"/>
            <a:ext cx="46640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257800" y="1198662"/>
            <a:ext cx="3505200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l">
              <a:buFont typeface="Wingdings" pitchFamily="-105" charset="2"/>
              <a:buNone/>
              <a:tabLst>
                <a:tab pos="228600" algn="l"/>
              </a:tabLst>
            </a:pPr>
            <a:r>
              <a:rPr lang="en-US" sz="1400" b="1" u="sng" baseline="0" dirty="0">
                <a:solidFill>
                  <a:srgbClr val="000000"/>
                </a:solidFill>
                <a:latin typeface="Arial Narrow" pitchFamily="-105" charset="0"/>
              </a:rPr>
              <a:t>Broad Screening, Inventory and Optimization</a:t>
            </a:r>
          </a:p>
          <a:p>
            <a:pPr algn="l">
              <a:buFont typeface="Wingdings" pitchFamily="-105" charset="2"/>
              <a:buChar char="§"/>
              <a:tabLst>
                <a:tab pos="228600" algn="l"/>
              </a:tabLst>
            </a:pP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  Climate leaders Greenhouse Gas Inventory</a:t>
            </a:r>
          </a:p>
          <a:p>
            <a:pPr algn="l">
              <a:buFont typeface="Wingdings" pitchFamily="-105" charset="2"/>
              <a:buChar char="§"/>
              <a:tabLst>
                <a:tab pos="228600" algn="l"/>
              </a:tabLst>
            </a:pP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  Renewable Energy Optimization (REO)</a:t>
            </a:r>
          </a:p>
          <a:p>
            <a:pPr algn="l">
              <a:buFont typeface="Wingdings" pitchFamily="-105" charset="2"/>
              <a:buChar char="§"/>
              <a:tabLst>
                <a:tab pos="228600" algn="l"/>
              </a:tabLst>
            </a:pP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  Renewable Screening Spreadsheets (for Navy)</a:t>
            </a:r>
          </a:p>
          <a:p>
            <a:pPr algn="l">
              <a:buFont typeface="Wingdings" pitchFamily="-105" charset="2"/>
              <a:buChar char="§"/>
              <a:tabLst>
                <a:tab pos="228600" algn="l"/>
              </a:tabLst>
            </a:pP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  Net-zero Assessments for Bases, Campuses and Islands</a:t>
            </a:r>
          </a:p>
          <a:p>
            <a:pPr algn="l">
              <a:buFont typeface="Wingdings" pitchFamily="-105" charset="2"/>
              <a:buChar char="§"/>
              <a:tabLst>
                <a:tab pos="228600" algn="l"/>
              </a:tabLst>
            </a:pPr>
            <a:endParaRPr lang="en-US" sz="1200" baseline="0" dirty="0">
              <a:solidFill>
                <a:srgbClr val="000000"/>
              </a:solidFill>
              <a:latin typeface="Arial Narrow" pitchFamily="-105" charset="0"/>
            </a:endParaRPr>
          </a:p>
          <a:p>
            <a:pPr algn="l">
              <a:buFont typeface="Wingdings" pitchFamily="-105" charset="2"/>
              <a:buNone/>
              <a:tabLst>
                <a:tab pos="228600" algn="l"/>
              </a:tabLst>
            </a:pPr>
            <a:r>
              <a:rPr lang="en-US" sz="1400" b="1" u="sng" baseline="0" dirty="0">
                <a:solidFill>
                  <a:srgbClr val="000000"/>
                </a:solidFill>
                <a:latin typeface="Arial Narrow" pitchFamily="-105" charset="0"/>
              </a:rPr>
              <a:t>Buildings Assessments</a:t>
            </a:r>
          </a:p>
          <a:p>
            <a:pPr algn="l">
              <a:buFont typeface="Wingdings" pitchFamily="-105" charset="2"/>
              <a:buChar char="§"/>
              <a:tabLst>
                <a:tab pos="228600" algn="l"/>
              </a:tabLst>
            </a:pP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  Energy Efficiency and Renewable Energy Assessment </a:t>
            </a:r>
          </a:p>
          <a:p>
            <a:pPr algn="l">
              <a:buFont typeface="Wingdings" pitchFamily="-105" charset="2"/>
              <a:buNone/>
              <a:tabLst>
                <a:tab pos="228600" algn="l"/>
              </a:tabLst>
            </a:pP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    Tool and Training</a:t>
            </a:r>
          </a:p>
          <a:p>
            <a:pPr algn="l">
              <a:buFont typeface="Wingdings" pitchFamily="-105" charset="2"/>
              <a:buChar char="§"/>
              <a:tabLst>
                <a:tab pos="228600" algn="l"/>
              </a:tabLst>
            </a:pP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  </a:t>
            </a:r>
            <a:r>
              <a:rPr lang="en-US" sz="1200" baseline="0" dirty="0" err="1">
                <a:solidFill>
                  <a:srgbClr val="000000"/>
                </a:solidFill>
                <a:latin typeface="Arial Narrow" pitchFamily="-105" charset="0"/>
              </a:rPr>
              <a:t>Equest</a:t>
            </a: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\DOE-2</a:t>
            </a:r>
          </a:p>
          <a:p>
            <a:pPr algn="l">
              <a:buFont typeface="Wingdings" pitchFamily="-105" charset="2"/>
              <a:buChar char="§"/>
              <a:tabLst>
                <a:tab pos="228600" algn="l"/>
              </a:tabLst>
            </a:pP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  Building Energy Optimization (</a:t>
            </a:r>
            <a:r>
              <a:rPr lang="en-US" sz="1200" baseline="0" dirty="0" err="1">
                <a:solidFill>
                  <a:srgbClr val="000000"/>
                </a:solidFill>
                <a:latin typeface="Arial Narrow" pitchFamily="-105" charset="0"/>
              </a:rPr>
              <a:t>BEopt</a:t>
            </a: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)</a:t>
            </a:r>
          </a:p>
          <a:p>
            <a:pPr algn="l">
              <a:buFont typeface="Wingdings" pitchFamily="-105" charset="2"/>
              <a:buChar char="§"/>
              <a:tabLst>
                <a:tab pos="228600" algn="l"/>
              </a:tabLst>
            </a:pP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  LEED\Design </a:t>
            </a:r>
            <a:r>
              <a:rPr lang="en-US" sz="1200" baseline="0" dirty="0" err="1">
                <a:solidFill>
                  <a:srgbClr val="000000"/>
                </a:solidFill>
                <a:latin typeface="Arial Narrow" pitchFamily="-105" charset="0"/>
              </a:rPr>
              <a:t>Charrettes</a:t>
            </a:r>
            <a:endParaRPr lang="en-US" sz="1200" baseline="0" dirty="0">
              <a:solidFill>
                <a:srgbClr val="000000"/>
              </a:solidFill>
              <a:latin typeface="Arial Narrow" pitchFamily="-105" charset="0"/>
            </a:endParaRPr>
          </a:p>
          <a:p>
            <a:pPr algn="l">
              <a:buFont typeface="Wingdings" pitchFamily="-105" charset="2"/>
              <a:buChar char="§"/>
              <a:tabLst>
                <a:tab pos="228600" algn="l"/>
              </a:tabLst>
            </a:pP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  Alternative Finance Capability (ESPC, UESC, PPAs)</a:t>
            </a:r>
          </a:p>
          <a:p>
            <a:pPr algn="l">
              <a:buFont typeface="Wingdings" pitchFamily="-105" charset="2"/>
              <a:buNone/>
              <a:tabLst>
                <a:tab pos="228600" algn="l"/>
              </a:tabLst>
            </a:pP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			</a:t>
            </a:r>
          </a:p>
          <a:p>
            <a:pPr algn="l">
              <a:buFont typeface="Wingdings" pitchFamily="-105" charset="2"/>
              <a:buNone/>
              <a:tabLst>
                <a:tab pos="228600" algn="l"/>
              </a:tabLst>
            </a:pPr>
            <a:r>
              <a:rPr lang="en-US" sz="1400" b="1" u="sng" baseline="0" dirty="0">
                <a:solidFill>
                  <a:srgbClr val="000000"/>
                </a:solidFill>
                <a:latin typeface="Arial Narrow" pitchFamily="-105" charset="0"/>
              </a:rPr>
              <a:t>Vehicles</a:t>
            </a:r>
          </a:p>
          <a:p>
            <a:pPr algn="l">
              <a:buFont typeface="Wingdings" pitchFamily="-105" charset="2"/>
              <a:buChar char="§"/>
              <a:tabLst>
                <a:tab pos="228600" algn="l"/>
              </a:tabLst>
            </a:pP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  Petroleum Reduction Planning Tool (PREP)</a:t>
            </a:r>
          </a:p>
          <a:p>
            <a:pPr algn="l">
              <a:buFont typeface="Wingdings" pitchFamily="-105" charset="2"/>
              <a:buChar char="§"/>
              <a:tabLst>
                <a:tab pos="228600" algn="l"/>
              </a:tabLst>
            </a:pP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  Alternative Fueling Station Locator</a:t>
            </a:r>
          </a:p>
          <a:p>
            <a:pPr algn="l">
              <a:buFont typeface="Wingdings" pitchFamily="-105" charset="2"/>
              <a:buNone/>
              <a:tabLst>
                <a:tab pos="228600" algn="l"/>
              </a:tabLst>
            </a:pPr>
            <a:r>
              <a:rPr lang="en-US" sz="1200" u="sng" baseline="0" dirty="0">
                <a:solidFill>
                  <a:srgbClr val="000000"/>
                </a:solidFill>
                <a:latin typeface="Arial Narrow" pitchFamily="-105" charset="0"/>
              </a:rPr>
              <a:t> </a:t>
            </a:r>
          </a:p>
          <a:p>
            <a:pPr algn="l">
              <a:buFont typeface="Wingdings" pitchFamily="-105" charset="2"/>
              <a:buNone/>
              <a:tabLst>
                <a:tab pos="228600" algn="l"/>
              </a:tabLst>
            </a:pPr>
            <a:r>
              <a:rPr lang="en-US" sz="1400" b="1" u="sng" baseline="0" dirty="0">
                <a:solidFill>
                  <a:srgbClr val="000000"/>
                </a:solidFill>
                <a:latin typeface="Arial Narrow" pitchFamily="-105" charset="0"/>
              </a:rPr>
              <a:t> Infrastructure</a:t>
            </a:r>
          </a:p>
          <a:p>
            <a:pPr algn="l">
              <a:buFont typeface="Wingdings" pitchFamily="-105" charset="2"/>
              <a:buChar char="§"/>
              <a:tabLst>
                <a:tab pos="228600" algn="l"/>
              </a:tabLst>
            </a:pP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  Distributed Engineering Workstation (DEW)</a:t>
            </a:r>
          </a:p>
          <a:p>
            <a:pPr algn="l">
              <a:buFont typeface="Wingdings" pitchFamily="-105" charset="2"/>
              <a:buChar char="§"/>
              <a:tabLst>
                <a:tab pos="228600" algn="l"/>
              </a:tabLst>
            </a:pPr>
            <a:endParaRPr lang="en-US" sz="1200" baseline="0" dirty="0">
              <a:solidFill>
                <a:srgbClr val="000000"/>
              </a:solidFill>
              <a:latin typeface="Arial Narrow" pitchFamily="-105" charset="0"/>
            </a:endParaRPr>
          </a:p>
          <a:p>
            <a:pPr algn="l">
              <a:buFont typeface="Wingdings" pitchFamily="-105" charset="2"/>
              <a:buNone/>
              <a:tabLst>
                <a:tab pos="228600" algn="l"/>
              </a:tabLst>
            </a:pPr>
            <a:r>
              <a:rPr lang="en-US" sz="1400" b="1" u="sng" baseline="0" dirty="0">
                <a:solidFill>
                  <a:srgbClr val="000000"/>
                </a:solidFill>
                <a:latin typeface="Arial Narrow" pitchFamily="-105" charset="0"/>
              </a:rPr>
              <a:t>Supply Side Options</a:t>
            </a:r>
          </a:p>
          <a:p>
            <a:pPr algn="l">
              <a:buFont typeface="Wingdings" pitchFamily="-105" charset="2"/>
              <a:buChar char="§"/>
              <a:tabLst>
                <a:tab pos="228600" algn="l"/>
              </a:tabLst>
            </a:pP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  Hybrid Optimization Model (HOMER)</a:t>
            </a:r>
          </a:p>
          <a:p>
            <a:pPr algn="l">
              <a:buFont typeface="Wingdings" pitchFamily="-105" charset="2"/>
              <a:buChar char="§"/>
              <a:tabLst>
                <a:tab pos="228600" algn="l"/>
              </a:tabLst>
            </a:pP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  In My Back Yard (IMBY)</a:t>
            </a:r>
          </a:p>
          <a:p>
            <a:pPr algn="l">
              <a:buFont typeface="Wingdings" pitchFamily="-105" charset="2"/>
              <a:buChar char="§"/>
              <a:tabLst>
                <a:tab pos="228600" algn="l"/>
              </a:tabLst>
            </a:pP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  Solar Advisor Model</a:t>
            </a:r>
          </a:p>
          <a:p>
            <a:pPr algn="l">
              <a:buFont typeface="Wingdings" pitchFamily="-105" charset="2"/>
              <a:buChar char="§"/>
              <a:tabLst>
                <a:tab pos="228600" algn="l"/>
              </a:tabLst>
            </a:pP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  Ocean Energy Assessments</a:t>
            </a:r>
          </a:p>
          <a:p>
            <a:pPr algn="l">
              <a:buFont typeface="Wingdings" pitchFamily="-105" charset="2"/>
              <a:buChar char="§"/>
              <a:tabLst>
                <a:tab pos="228600" algn="l"/>
              </a:tabLst>
            </a:pPr>
            <a:r>
              <a:rPr lang="en-US" sz="1200" baseline="0" dirty="0">
                <a:solidFill>
                  <a:srgbClr val="000000"/>
                </a:solidFill>
                <a:latin typeface="Arial Narrow" pitchFamily="-105" charset="0"/>
              </a:rPr>
              <a:t>  TEAM Solar\Wind\Biomass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566928"/>
          </a:xfrm>
        </p:spPr>
        <p:txBody>
          <a:bodyPr>
            <a:normAutofit/>
          </a:bodyPr>
          <a:lstStyle/>
          <a:p>
            <a:r>
              <a:rPr lang="en-US" b="1" dirty="0" smtClean="0"/>
              <a:t>Brunswick Renewable Energy Study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077200" cy="4525963"/>
          </a:xfrm>
        </p:spPr>
        <p:txBody>
          <a:bodyPr>
            <a:normAutofit/>
          </a:bodyPr>
          <a:lstStyle/>
          <a:p>
            <a:r>
              <a:rPr lang="en-US" b="0" dirty="0" smtClean="0"/>
              <a:t>EPA Funded the Study to Determine </a:t>
            </a:r>
            <a:r>
              <a:rPr lang="en-US" b="0" dirty="0"/>
              <a:t>R</a:t>
            </a:r>
            <a:r>
              <a:rPr lang="en-US" b="0" dirty="0" smtClean="0"/>
              <a:t>enewable Energy Options for Economic Redevelopment of BNAS</a:t>
            </a:r>
          </a:p>
          <a:p>
            <a:r>
              <a:rPr lang="en-US" b="0" dirty="0"/>
              <a:t>O</a:t>
            </a:r>
            <a:r>
              <a:rPr lang="en-US" b="0" dirty="0" smtClean="0"/>
              <a:t>pen to all options – Blank Sheet</a:t>
            </a:r>
          </a:p>
          <a:p>
            <a:r>
              <a:rPr lang="en-US" b="0" dirty="0" smtClean="0"/>
              <a:t>Balance the Limited Budget with the Level of Detail</a:t>
            </a:r>
          </a:p>
          <a:p>
            <a:r>
              <a:rPr lang="en-US" b="0" dirty="0" smtClean="0"/>
              <a:t>First: Estimate the energy consumption of the future development. (no one knows the future)</a:t>
            </a:r>
          </a:p>
          <a:p>
            <a:r>
              <a:rPr lang="en-US" b="0" dirty="0" smtClean="0"/>
              <a:t>Next: NREL Looked at 9 different Renewable Energy Technologies</a:t>
            </a:r>
          </a:p>
          <a:p>
            <a:r>
              <a:rPr lang="en-US" b="0" dirty="0" smtClean="0"/>
              <a:t>NREL Looked at other potential “Systemic” options</a:t>
            </a:r>
          </a:p>
          <a:p>
            <a:endParaRPr lang="en-US" b="0" dirty="0" smtClean="0"/>
          </a:p>
          <a:p>
            <a:endParaRPr lang="en-US" b="0" dirty="0"/>
          </a:p>
        </p:txBody>
      </p:sp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1.pn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5080000" y="3810000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7472"/>
            <a:ext cx="8229600" cy="566928"/>
          </a:xfrm>
        </p:spPr>
        <p:txBody>
          <a:bodyPr>
            <a:normAutofit/>
          </a:bodyPr>
          <a:lstStyle/>
          <a:p>
            <a:r>
              <a:rPr lang="en-US" b="1" dirty="0" smtClean="0"/>
              <a:t>Estimating Energy Use and Savings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001000" cy="5105400"/>
          </a:xfrm>
        </p:spPr>
        <p:txBody>
          <a:bodyPr>
            <a:normAutofit/>
          </a:bodyPr>
          <a:lstStyle/>
          <a:p>
            <a:r>
              <a:rPr lang="en-US" b="0" dirty="0" smtClean="0"/>
              <a:t>Estimated the Future Energy Use at BNAS</a:t>
            </a:r>
          </a:p>
          <a:p>
            <a:r>
              <a:rPr lang="en-US" b="0" dirty="0" smtClean="0"/>
              <a:t>Electricity and Heat - Industrial Processes Unknown</a:t>
            </a:r>
          </a:p>
          <a:p>
            <a:r>
              <a:rPr lang="en-US" b="0" dirty="0" smtClean="0"/>
              <a:t>Staged Approach - Adding Detail in Future</a:t>
            </a:r>
          </a:p>
          <a:p>
            <a:r>
              <a:rPr lang="en-US" b="0" dirty="0" smtClean="0"/>
              <a:t>Estimated Size and Rough Cost of a New Underground  Hot Water Distribution Heating Loop.</a:t>
            </a:r>
          </a:p>
          <a:p>
            <a:r>
              <a:rPr lang="en-US" b="0" dirty="0" smtClean="0"/>
              <a:t>Assumed Worse Case: No Tenants to Purchase Heat</a:t>
            </a:r>
            <a:endParaRPr lang="en-US" b="0" dirty="0"/>
          </a:p>
          <a:p>
            <a:r>
              <a:rPr lang="en-US" b="0" dirty="0" smtClean="0"/>
              <a:t>Estimated Federal and State Incentives.</a:t>
            </a:r>
          </a:p>
        </p:txBody>
      </p:sp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Renewable Energy Technologies Examined for this Study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1341437"/>
            <a:ext cx="4038600" cy="3992563"/>
          </a:xfrm>
        </p:spPr>
        <p:txBody>
          <a:bodyPr>
            <a:normAutofit/>
          </a:bodyPr>
          <a:lstStyle/>
          <a:p>
            <a:r>
              <a:rPr lang="en-US" sz="2000" b="0" dirty="0" smtClean="0"/>
              <a:t>Solar Electric Panels (PV) Photovoltaics</a:t>
            </a:r>
          </a:p>
          <a:p>
            <a:r>
              <a:rPr lang="en-US" sz="2000" b="0" dirty="0" smtClean="0"/>
              <a:t>Solar Domestic Water Heating</a:t>
            </a:r>
          </a:p>
          <a:p>
            <a:r>
              <a:rPr lang="en-US" sz="2000" b="0" dirty="0" smtClean="0"/>
              <a:t>Solar Ventilation Air Heating</a:t>
            </a:r>
          </a:p>
          <a:p>
            <a:r>
              <a:rPr lang="en-US" sz="2000" b="0" dirty="0" smtClean="0"/>
              <a:t>Wind Turbines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24400" y="1341437"/>
            <a:ext cx="4191000" cy="4068763"/>
          </a:xfrm>
        </p:spPr>
        <p:txBody>
          <a:bodyPr>
            <a:noAutofit/>
          </a:bodyPr>
          <a:lstStyle/>
          <a:p>
            <a:r>
              <a:rPr lang="en-US" sz="2000" b="0" dirty="0" smtClean="0"/>
              <a:t>Geothermal Heat Pumps</a:t>
            </a:r>
          </a:p>
          <a:p>
            <a:r>
              <a:rPr lang="en-US" sz="2000" b="0" dirty="0" smtClean="0"/>
              <a:t>Biomass Combined Heat and Power Systems</a:t>
            </a:r>
          </a:p>
          <a:p>
            <a:r>
              <a:rPr lang="en-US" sz="2000" b="0" dirty="0" smtClean="0"/>
              <a:t>Fuel Cells</a:t>
            </a:r>
          </a:p>
          <a:p>
            <a:r>
              <a:rPr lang="en-US" sz="2000" b="0" dirty="0" smtClean="0"/>
              <a:t>Micro Gas Turbines</a:t>
            </a:r>
          </a:p>
          <a:p>
            <a:r>
              <a:rPr lang="en-US" sz="2000" b="0" dirty="0" smtClean="0"/>
              <a:t>Smart Grid</a:t>
            </a:r>
            <a:endParaRPr lang="en-US" sz="2000" b="0" dirty="0"/>
          </a:p>
        </p:txBody>
      </p:sp>
      <p:cxnSp>
        <p:nvCxnSpPr>
          <p:cNvPr id="6" name="Straight Connector 9"/>
          <p:cNvCxnSpPr>
            <a:cxnSpLocks noChangeShapeType="1"/>
          </p:cNvCxnSpPr>
          <p:nvPr/>
        </p:nvCxnSpPr>
        <p:spPr bwMode="auto">
          <a:xfrm>
            <a:off x="0" y="3695700"/>
            <a:ext cx="9144000" cy="0"/>
          </a:xfrm>
          <a:prstGeom prst="line">
            <a:avLst/>
          </a:prstGeom>
          <a:noFill/>
          <a:ln w="50800" algn="ctr">
            <a:solidFill>
              <a:srgbClr val="000000"/>
            </a:solidFill>
            <a:round/>
            <a:headEnd/>
            <a:tailEnd/>
          </a:ln>
        </p:spPr>
      </p:cxnSp>
      <p:pic>
        <p:nvPicPr>
          <p:cNvPr id="7" name="Picture 6" descr="160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75" y="3721100"/>
            <a:ext cx="4708525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ttp://www.nrel.gov/data/pix/Jpegs/1496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442595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01108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035800" y="3733800"/>
            <a:ext cx="2108200" cy="312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350838"/>
            <a:ext cx="8229600" cy="563562"/>
          </a:xfrm>
        </p:spPr>
        <p:txBody>
          <a:bodyPr/>
          <a:lstStyle/>
          <a:p>
            <a:r>
              <a:rPr lang="en-US" b="1" dirty="0" smtClean="0"/>
              <a:t>Brunswick Solar Radiation</a:t>
            </a:r>
            <a:endParaRPr lang="en-US" b="1" dirty="0"/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752600"/>
            <a:ext cx="647699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Solar Electric Photovoltaic Results: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696200" cy="4800600"/>
          </a:xfrm>
        </p:spPr>
        <p:txBody>
          <a:bodyPr/>
          <a:lstStyle/>
          <a:p>
            <a:r>
              <a:rPr lang="en-US" b="0" dirty="0" smtClean="0"/>
              <a:t>Calculations made using two different NREL Softwares: REO Software (Renewable Energy Optimization) and HOMER Software (Hybrid Optimization Model for Electric Renewables) using Solar Data specific to BNAS</a:t>
            </a:r>
          </a:p>
          <a:p>
            <a:r>
              <a:rPr lang="en-US" b="0" dirty="0" smtClean="0"/>
              <a:t>Payback in 16 years @ installed cost of $4.50/Watt for a 100KW array size.</a:t>
            </a:r>
            <a:endParaRPr lang="en-US" b="0" dirty="0"/>
          </a:p>
        </p:txBody>
      </p:sp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Wind</a:t>
            </a:r>
            <a:endParaRPr lang="en-US" b="1" dirty="0"/>
          </a:p>
        </p:txBody>
      </p:sp>
      <p:pic>
        <p:nvPicPr>
          <p:cNvPr id="6" name="Content Placeholder 3" descr="New_Brunswic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23365" y="1143000"/>
            <a:ext cx="7297271" cy="5486400"/>
          </a:xfrm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276600" y="3429000"/>
            <a:ext cx="5486400" cy="24384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/>
              <a:t>Presentation for E2Tech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/>
              <a:t>Midcoast Regional Redevelopment Authority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/>
              <a:t>Community Forum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i="1" dirty="0" smtClean="0"/>
              <a:t>Nov. 3 2011</a:t>
            </a:r>
            <a:endParaRPr lang="en-US" sz="1500" i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7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6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Scott Huffman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Senior Engineer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Integrated Applications Office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National Renewable Energy Laboratory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60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body" sz="quarter" idx="10"/>
          </p:nvPr>
        </p:nvSpPr>
        <p:spPr>
          <a:xfrm>
            <a:off x="2819400" y="1600200"/>
            <a:ext cx="6553200" cy="762000"/>
          </a:xfr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b="1" dirty="0" smtClean="0"/>
              <a:t>Renewable Energy and Economic </a:t>
            </a:r>
          </a:p>
          <a:p>
            <a:pPr>
              <a:spcBef>
                <a:spcPts val="0"/>
              </a:spcBef>
            </a:pPr>
            <a:r>
              <a:rPr lang="en-US" sz="2800" b="1" dirty="0" smtClean="0"/>
              <a:t>Redevelopment at Brunswick Landing</a:t>
            </a:r>
            <a:endParaRPr lang="en-US" sz="2800" dirty="0">
              <a:latin typeface="Arial Narrow" pitchFamily="-105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347472"/>
            <a:ext cx="8229600" cy="566928"/>
          </a:xfrm>
        </p:spPr>
        <p:txBody>
          <a:bodyPr/>
          <a:lstStyle/>
          <a:p>
            <a:r>
              <a:rPr lang="en-US" b="1" dirty="0" smtClean="0"/>
              <a:t>Wind</a:t>
            </a:r>
            <a:endParaRPr lang="en-US" b="1" dirty="0"/>
          </a:p>
        </p:txBody>
      </p:sp>
      <p:pic>
        <p:nvPicPr>
          <p:cNvPr id="10" name="Content Placeholder 3" descr="Brunswick Wind Dat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New_Brunswic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" y="-1"/>
            <a:ext cx="9144003" cy="685800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Wind Results</a:t>
            </a:r>
            <a:endParaRPr lang="en-US" sz="32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990600"/>
            <a:ext cx="3733800" cy="2895600"/>
          </a:xfrm>
        </p:spPr>
        <p:txBody>
          <a:bodyPr>
            <a:norm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15 year Payback for 100 KW thru 10 KW Turbines</a:t>
            </a:r>
          </a:p>
          <a:p>
            <a:r>
              <a:rPr lang="en-US" sz="2000" b="0" dirty="0" smtClean="0">
                <a:solidFill>
                  <a:schemeClr val="bg1"/>
                </a:solidFill>
              </a:rPr>
              <a:t>Local State Incentive brought payback down to 8.8 years for a 3kW Turbine.</a:t>
            </a:r>
            <a:endParaRPr lang="en-US" sz="2000" b="0" dirty="0">
              <a:solidFill>
                <a:schemeClr val="bg1"/>
              </a:solidFill>
            </a:endParaRPr>
          </a:p>
        </p:txBody>
      </p:sp>
      <p:pic>
        <p:nvPicPr>
          <p:cNvPr id="29698" name="Picture 2" descr="http://t0.gstatic.com/images?q=tbn:ANd9GcQQQcaPvcmJa7yshpLlzAi1i6nljX9UkFmDe2opZ8POoYorOlPm3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4861205"/>
            <a:ext cx="2438400" cy="182644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272"/>
            <a:ext cx="8229600" cy="566928"/>
          </a:xfrm>
        </p:spPr>
        <p:txBody>
          <a:bodyPr/>
          <a:lstStyle/>
          <a:p>
            <a:r>
              <a:rPr lang="en-US" sz="3200" b="1" dirty="0" smtClean="0"/>
              <a:t>Solar Domestic Hot Water Heating Results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715000"/>
            <a:ext cx="5410200" cy="914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00"/>
                </a:solidFill>
              </a:rPr>
              <a:t>8 Year Payback if Replacing Electric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00"/>
                </a:solidFill>
              </a:rPr>
              <a:t>37 Yr payback if replacing Natural Gas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Transpired Solar Collectors</a:t>
            </a:r>
            <a:endParaRPr lang="en-US" b="1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1275" y="1676400"/>
            <a:ext cx="39814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Solar Preheating of Ventilation Air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371600"/>
            <a:ext cx="7696200" cy="1447800"/>
          </a:xfrm>
        </p:spPr>
        <p:txBody>
          <a:bodyPr>
            <a:noAutofit/>
          </a:bodyPr>
          <a:lstStyle/>
          <a:p>
            <a:r>
              <a:rPr lang="en-US" b="0" dirty="0" smtClean="0"/>
              <a:t>Retrofitting onto an Existing Building  </a:t>
            </a:r>
          </a:p>
          <a:p>
            <a:pPr>
              <a:buNone/>
            </a:pPr>
            <a:r>
              <a:rPr lang="en-US" b="0" dirty="0" smtClean="0"/>
              <a:t>      </a:t>
            </a:r>
            <a:r>
              <a:rPr lang="en-US" b="0" i="1" dirty="0" smtClean="0"/>
              <a:t>Payback = 7.4 yrs</a:t>
            </a:r>
          </a:p>
          <a:p>
            <a:pPr>
              <a:buNone/>
            </a:pPr>
            <a:endParaRPr lang="en-US" sz="1000" b="0" i="1" dirty="0" smtClean="0"/>
          </a:p>
          <a:p>
            <a:r>
              <a:rPr lang="en-US" b="0" dirty="0" smtClean="0"/>
              <a:t> If Retrofitted as part of an Exterior Renovation </a:t>
            </a:r>
          </a:p>
          <a:p>
            <a:pPr>
              <a:buNone/>
            </a:pPr>
            <a:r>
              <a:rPr lang="en-US" b="0" i="1" dirty="0" smtClean="0"/>
              <a:t>      Payback = 2 years </a:t>
            </a:r>
            <a:endParaRPr lang="en-US" b="0" i="1" dirty="0"/>
          </a:p>
        </p:txBody>
      </p:sp>
      <p:pic>
        <p:nvPicPr>
          <p:cNvPr id="4" name="Picture 3" descr="Picture4.jpg"/>
          <p:cNvPicPr>
            <a:picLocks noChangeAspect="1"/>
          </p:cNvPicPr>
          <p:nvPr/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3352800" y="2712720"/>
            <a:ext cx="5181600" cy="414528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Geothermal </a:t>
            </a:r>
            <a:r>
              <a:rPr lang="en-US" b="1" dirty="0" smtClean="0"/>
              <a:t> (Ground Source) Heat </a:t>
            </a:r>
            <a:r>
              <a:rPr lang="en-US" b="1" dirty="0" smtClean="0"/>
              <a:t>Pump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5105400" cy="4800600"/>
          </a:xfrm>
          <a:solidFill>
            <a:schemeClr val="bg1">
              <a:alpha val="66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b="0" dirty="0" smtClean="0"/>
              <a:t>Retrofit costs for 10,000 ft2 building  $126,000 based on estimates from area GHP contractors.</a:t>
            </a:r>
          </a:p>
          <a:p>
            <a:pPr>
              <a:lnSpc>
                <a:spcPct val="110000"/>
              </a:lnSpc>
            </a:pPr>
            <a:r>
              <a:rPr lang="en-US" b="0" dirty="0" smtClean="0"/>
              <a:t>Energy Model estimated a savings from GHP compared to existing Natural Gas system = $2,166/yr  </a:t>
            </a:r>
          </a:p>
          <a:p>
            <a:pPr>
              <a:lnSpc>
                <a:spcPct val="110000"/>
              </a:lnSpc>
            </a:pPr>
            <a:r>
              <a:rPr lang="en-US" b="0" dirty="0" smtClean="0"/>
              <a:t>Payback 37 years….BUT</a:t>
            </a:r>
          </a:p>
          <a:p>
            <a:pPr>
              <a:lnSpc>
                <a:spcPct val="110000"/>
              </a:lnSpc>
            </a:pPr>
            <a:r>
              <a:rPr lang="en-US" b="0" dirty="0" smtClean="0"/>
              <a:t>Potential Avoided Cost of Replacing Existing Gas Furnace</a:t>
            </a:r>
            <a:endParaRPr lang="en-US" b="0" dirty="0"/>
          </a:p>
        </p:txBody>
      </p:sp>
      <p:pic>
        <p:nvPicPr>
          <p:cNvPr id="4" name="Picture 3" descr="Picture5.png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10000"/>
          </a:blip>
          <a:stretch>
            <a:fillRect/>
          </a:stretch>
        </p:blipFill>
        <p:spPr>
          <a:xfrm>
            <a:off x="4857276" y="1157570"/>
            <a:ext cx="4286724" cy="57004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0"/>
          </a:effec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6.png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12000" contrast="-6000"/>
          </a:blip>
          <a:stretch>
            <a:fillRect/>
          </a:stretch>
        </p:blipFill>
        <p:spPr>
          <a:xfrm>
            <a:off x="2743200" y="83206"/>
            <a:ext cx="6477000" cy="677479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>
                <a:latin typeface="+mn-lt"/>
              </a:rPr>
              <a:t>Fuel Cells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4343400" cy="3505200"/>
          </a:xfrm>
          <a:solidFill>
            <a:schemeClr val="bg1">
              <a:alpha val="66000"/>
            </a:scheme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b="0" dirty="0" smtClean="0"/>
              <a:t>Utilize hydrogen to create electricity</a:t>
            </a:r>
          </a:p>
          <a:p>
            <a:pPr>
              <a:lnSpc>
                <a:spcPct val="110000"/>
              </a:lnSpc>
            </a:pPr>
            <a:r>
              <a:rPr lang="en-US" b="0" dirty="0" smtClean="0"/>
              <a:t>At this point, fuel cells are only cost effective when providing additional money saving benefits such as saving recharging time and labor for fork lifts.</a:t>
            </a:r>
            <a:endParaRPr lang="en-US" b="0" dirty="0"/>
          </a:p>
        </p:txBody>
      </p:sp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7.jpg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10000"/>
          </a:blip>
          <a:stretch>
            <a:fillRect/>
          </a:stretch>
        </p:blipFill>
        <p:spPr>
          <a:xfrm>
            <a:off x="2230246" y="0"/>
            <a:ext cx="6913755" cy="70866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4724400" cy="3962400"/>
          </a:xfrm>
          <a:solidFill>
            <a:schemeClr val="bg1">
              <a:alpha val="66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b="0" dirty="0" smtClean="0"/>
              <a:t>Small versions of the Natural Gas Combustion Turbines used by </a:t>
            </a:r>
            <a:r>
              <a:rPr lang="en-US" b="0" dirty="0" smtClean="0"/>
              <a:t>utilities (Electricity and Heat)</a:t>
            </a:r>
            <a:endParaRPr lang="en-US" b="0" dirty="0" smtClean="0"/>
          </a:p>
          <a:p>
            <a:pPr>
              <a:lnSpc>
                <a:spcPct val="110000"/>
              </a:lnSpc>
            </a:pPr>
            <a:r>
              <a:rPr lang="en-US" b="0" dirty="0" smtClean="0"/>
              <a:t>Payback of 6.2 years if all electricity and heat are sold.</a:t>
            </a:r>
          </a:p>
          <a:p>
            <a:pPr>
              <a:lnSpc>
                <a:spcPct val="110000"/>
              </a:lnSpc>
            </a:pPr>
            <a:r>
              <a:rPr lang="en-US" b="0" dirty="0" smtClean="0"/>
              <a:t>17 year payback if 50% of heat sold</a:t>
            </a:r>
          </a:p>
          <a:p>
            <a:pPr>
              <a:lnSpc>
                <a:spcPct val="110000"/>
              </a:lnSpc>
            </a:pPr>
            <a:r>
              <a:rPr lang="en-US" b="0" dirty="0" smtClean="0"/>
              <a:t>25 year payback if zero heat is sold</a:t>
            </a:r>
            <a:endParaRPr lang="en-US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Micro Gas Turbines</a:t>
            </a:r>
            <a:endParaRPr lang="en-US" b="1" dirty="0"/>
          </a:p>
        </p:txBody>
      </p:sp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71600" y="3429000"/>
            <a:ext cx="7162800" cy="1524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Combined Heat and Power (CHP)</a:t>
            </a:r>
            <a:br>
              <a:rPr lang="en-US" sz="4000" b="1" dirty="0" smtClean="0">
                <a:solidFill>
                  <a:schemeClr val="tx1"/>
                </a:solidFill>
              </a:rPr>
            </a:br>
            <a:r>
              <a:rPr lang="en-US" sz="4000" b="1" dirty="0" smtClean="0">
                <a:solidFill>
                  <a:schemeClr val="tx1"/>
                </a:solidFill>
              </a:rPr>
              <a:t>(Cogeneration)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Overview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Who is NREL?</a:t>
            </a:r>
          </a:p>
          <a:p>
            <a:r>
              <a:rPr lang="en-US" dirty="0" smtClean="0"/>
              <a:t>Describe the Brunswick Study</a:t>
            </a:r>
          </a:p>
          <a:p>
            <a:r>
              <a:rPr lang="en-US" dirty="0" smtClean="0"/>
              <a:t>Present the results of the Brunswick Study</a:t>
            </a:r>
          </a:p>
          <a:p>
            <a:r>
              <a:rPr lang="en-US" dirty="0" smtClean="0"/>
              <a:t>Present some potential options for Brunswick</a:t>
            </a:r>
          </a:p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62400" y="2954054"/>
            <a:ext cx="5181600" cy="390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Generation Simplified</a:t>
            </a:r>
            <a:endParaRPr lang="en-US" dirty="0"/>
          </a:p>
        </p:txBody>
      </p:sp>
      <p:pic>
        <p:nvPicPr>
          <p:cNvPr id="54274" name="Picture 2" descr="https://lh6.googleusercontent.com/-akoz6sJoYqU/TYrleOjXyWI/AAAAAAAABc8/vXRrIQke1aM/s320/basic+idea+power+pl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3204" y="1600200"/>
            <a:ext cx="5897593" cy="390715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Detailed</a:t>
            </a:r>
            <a:endParaRPr lang="en-US" dirty="0"/>
          </a:p>
        </p:txBody>
      </p:sp>
      <p:pic>
        <p:nvPicPr>
          <p:cNvPr id="57346" name="Picture 2" descr="http://geothermal.marin.org/geopresentation/images/img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524000"/>
            <a:ext cx="6553200" cy="436500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Whole System </a:t>
            </a:r>
            <a:br>
              <a:rPr lang="en-US" dirty="0" smtClean="0"/>
            </a:br>
            <a:r>
              <a:rPr lang="en-US" dirty="0" smtClean="0"/>
              <a:t>                                      </a:t>
            </a:r>
            <a:r>
              <a:rPr lang="en-US" sz="4000" dirty="0" smtClean="0"/>
              <a:t>~ 40% Efficient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50" name="Picture 2" descr="http://www.mae.wvu.edu/~smirnov/mae320/figs/F8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3038" y="1600200"/>
            <a:ext cx="6257925" cy="4448175"/>
          </a:xfrm>
          <a:prstGeom prst="rect">
            <a:avLst/>
          </a:prstGeom>
          <a:noFill/>
        </p:spPr>
      </p:pic>
      <p:sp>
        <p:nvSpPr>
          <p:cNvPr id="4" name="Cloud Callout 3"/>
          <p:cNvSpPr/>
          <p:nvPr/>
        </p:nvSpPr>
        <p:spPr>
          <a:xfrm>
            <a:off x="7010400" y="2590800"/>
            <a:ext cx="1447800" cy="838200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60% Waste!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chp.decc.gov.uk/cms/assets/images/district-heating/_resampled/ResizedImage548341-DHshetla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00"/>
            <a:ext cx="5638800" cy="407781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792162"/>
          </a:xfrm>
        </p:spPr>
        <p:txBody>
          <a:bodyPr>
            <a:normAutofit/>
          </a:bodyPr>
          <a:lstStyle/>
          <a:p>
            <a:r>
              <a:rPr lang="en-US" b="1" dirty="0" smtClean="0"/>
              <a:t>Biomass Combined Heat and Power (CHP)</a:t>
            </a:r>
            <a:endParaRPr lang="en-US" b="1" dirty="0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19600" y="952500"/>
            <a:ext cx="47244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1219200"/>
            <a:ext cx="5867400" cy="4953000"/>
          </a:xfrm>
          <a:solidFill>
            <a:schemeClr val="bg1">
              <a:alpha val="66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200" b="0" dirty="0" smtClean="0"/>
              <a:t>Payback 10 years</a:t>
            </a:r>
          </a:p>
          <a:p>
            <a:pPr>
              <a:lnSpc>
                <a:spcPct val="110000"/>
              </a:lnSpc>
            </a:pPr>
            <a:r>
              <a:rPr lang="en-US" sz="2200" b="0" dirty="0" smtClean="0"/>
              <a:t>Leasing gives Positive Cashflow of $133,000/Yr </a:t>
            </a:r>
          </a:p>
          <a:p>
            <a:pPr>
              <a:lnSpc>
                <a:spcPct val="110000"/>
              </a:lnSpc>
            </a:pPr>
            <a:r>
              <a:rPr lang="en-US" sz="2200" b="0" dirty="0" smtClean="0"/>
              <a:t>Using Best Available Technology</a:t>
            </a:r>
          </a:p>
          <a:p>
            <a:pPr>
              <a:lnSpc>
                <a:spcPct val="110000"/>
              </a:lnSpc>
            </a:pPr>
            <a:r>
              <a:rPr lang="en-US" sz="2200" b="0" dirty="0" smtClean="0"/>
              <a:t>Assumes Worst Case - Selling No Waste Heat</a:t>
            </a:r>
          </a:p>
          <a:p>
            <a:pPr>
              <a:lnSpc>
                <a:spcPct val="110000"/>
              </a:lnSpc>
            </a:pPr>
            <a:r>
              <a:rPr lang="en-US" sz="2200" b="0" dirty="0" smtClean="0"/>
              <a:t>Includes the Cost of  Installing a New Underground District Heating Loop</a:t>
            </a:r>
          </a:p>
          <a:p>
            <a:pPr>
              <a:lnSpc>
                <a:spcPct val="110000"/>
              </a:lnSpc>
            </a:pPr>
            <a:r>
              <a:rPr lang="en-US" sz="2200" b="0" dirty="0" smtClean="0"/>
              <a:t>Not Counting Potential State of Maine, or USDA Grants </a:t>
            </a:r>
          </a:p>
          <a:p>
            <a:pPr>
              <a:lnSpc>
                <a:spcPct val="110000"/>
              </a:lnSpc>
            </a:pPr>
            <a:r>
              <a:rPr lang="en-US" sz="2200" b="0" dirty="0" smtClean="0"/>
              <a:t>Not Counting Potential New Market Tax Credits (~25% reduction in cost)</a:t>
            </a:r>
          </a:p>
          <a:p>
            <a:pPr>
              <a:lnSpc>
                <a:spcPct val="110000"/>
              </a:lnSpc>
            </a:pPr>
            <a:endParaRPr lang="en-US" b="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Additional Benefits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6705600" cy="4800600"/>
          </a:xfrm>
        </p:spPr>
        <p:txBody>
          <a:bodyPr/>
          <a:lstStyle/>
          <a:p>
            <a:r>
              <a:rPr lang="en-US" b="0" dirty="0" smtClean="0"/>
              <a:t>Use “Free Heat” to Attract Tenants.</a:t>
            </a:r>
          </a:p>
          <a:p>
            <a:r>
              <a:rPr lang="en-US" b="0" dirty="0" smtClean="0"/>
              <a:t>Trade “Free Heat” to Tenants in Exchange for Building Upgrades. (Cascading Local Effect)</a:t>
            </a:r>
          </a:p>
          <a:p>
            <a:r>
              <a:rPr lang="en-US" b="0" dirty="0" smtClean="0"/>
              <a:t>Create New Industries in Brunswick.</a:t>
            </a:r>
          </a:p>
          <a:p>
            <a:endParaRPr lang="en-US" b="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“Systemic” Benefits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229600" cy="4800600"/>
          </a:xfrm>
        </p:spPr>
        <p:txBody>
          <a:bodyPr/>
          <a:lstStyle/>
          <a:p>
            <a:r>
              <a:rPr lang="en-US" b="0" dirty="0" smtClean="0"/>
              <a:t>Getting 2 Bangs per Buck</a:t>
            </a:r>
          </a:p>
          <a:p>
            <a:r>
              <a:rPr lang="en-US" dirty="0" smtClean="0"/>
              <a:t>Grandma: </a:t>
            </a:r>
            <a:r>
              <a:rPr lang="en-US" b="0" dirty="0" smtClean="0"/>
              <a:t>“It’s just common sense not to let things go to waste”</a:t>
            </a:r>
            <a:r>
              <a:rPr lang="en-US" dirty="0" smtClean="0"/>
              <a:t> </a:t>
            </a:r>
            <a:r>
              <a:rPr lang="en-US" b="0" dirty="0" smtClean="0"/>
              <a:t>(Depression Era Frugality)</a:t>
            </a:r>
          </a:p>
          <a:p>
            <a:r>
              <a:rPr lang="en-US" b="0" dirty="0" smtClean="0"/>
              <a:t>Cradle to Cradle Design</a:t>
            </a:r>
          </a:p>
          <a:p>
            <a:r>
              <a:rPr lang="en-US" b="0" dirty="0" smtClean="0"/>
              <a:t>The “Waste” from One Process or Company Becomes the “Food” for Another</a:t>
            </a:r>
          </a:p>
          <a:p>
            <a:r>
              <a:rPr lang="en-US" b="0" dirty="0" smtClean="0"/>
              <a:t>Investing with an Eye to the Future</a:t>
            </a:r>
          </a:p>
          <a:p>
            <a:pPr>
              <a:buNone/>
            </a:pPr>
            <a:endParaRPr lang="en-US" b="0" dirty="0" smtClean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Kalundborg Denmark</a:t>
            </a:r>
            <a:endParaRPr lang="en-US" b="1" dirty="0"/>
          </a:p>
        </p:txBody>
      </p:sp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447800"/>
            <a:ext cx="6400800" cy="439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“Systemic” Economic Development</a:t>
            </a:r>
            <a:endParaRPr lang="en-US" b="1" dirty="0"/>
          </a:p>
        </p:txBody>
      </p:sp>
      <p:pic>
        <p:nvPicPr>
          <p:cNvPr id="5" name="Picture 4" descr="Lubei fix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9073" y="1158456"/>
            <a:ext cx="4405855" cy="5242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98438"/>
            <a:ext cx="8229600" cy="868362"/>
          </a:xfrm>
        </p:spPr>
        <p:txBody>
          <a:bodyPr/>
          <a:lstStyle/>
          <a:p>
            <a:r>
              <a:rPr lang="en-US" b="1" dirty="0" smtClean="0"/>
              <a:t>Basic Biomass</a:t>
            </a:r>
            <a:endParaRPr lang="en-US" b="1" dirty="0"/>
          </a:p>
        </p:txBody>
      </p:sp>
      <p:pic>
        <p:nvPicPr>
          <p:cNvPr id="5" name="Picture 4" descr="Biomass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82" y="2112621"/>
            <a:ext cx="8610437" cy="2459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0663"/>
            <a:ext cx="9144000" cy="715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rel_logo_blac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9900" y="217282"/>
            <a:ext cx="3124200" cy="1347865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98438"/>
            <a:ext cx="8229600" cy="868362"/>
          </a:xfrm>
        </p:spPr>
        <p:txBody>
          <a:bodyPr/>
          <a:lstStyle/>
          <a:p>
            <a:r>
              <a:rPr lang="en-US" b="1" dirty="0" smtClean="0"/>
              <a:t>Basic Biomass</a:t>
            </a:r>
            <a:endParaRPr lang="en-US" b="1" dirty="0"/>
          </a:p>
        </p:txBody>
      </p:sp>
      <p:pic>
        <p:nvPicPr>
          <p:cNvPr id="5" name="Picture 4" descr="Biomass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82" y="2112621"/>
            <a:ext cx="8610437" cy="245937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2362200"/>
            <a:ext cx="1066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Sustainably Managed Forest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791200" y="4953000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Managed_Fores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447800"/>
            <a:ext cx="7086600" cy="4345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Sustainable Forest Management  (SFM)</a:t>
            </a:r>
            <a:endParaRPr lang="en-US" b="1" dirty="0"/>
          </a:p>
        </p:txBody>
      </p:sp>
      <p:pic>
        <p:nvPicPr>
          <p:cNvPr id="3" name="Picture 2" descr="Macro3_bm_w_build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04410"/>
            <a:ext cx="9144000" cy="3649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Biomass Generated Electricity &amp; Sustainable Forest</a:t>
            </a:r>
            <a:endParaRPr lang="en-US" b="1" dirty="0"/>
          </a:p>
        </p:txBody>
      </p:sp>
      <p:pic>
        <p:nvPicPr>
          <p:cNvPr id="3" name="Picture 2" descr="Macro3_bm_w_build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04410"/>
            <a:ext cx="9144000" cy="364917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724400" y="3505200"/>
            <a:ext cx="9144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Using Waste Heat for the Buildings</a:t>
            </a:r>
            <a:endParaRPr lang="en-US" b="1" dirty="0"/>
          </a:p>
        </p:txBody>
      </p:sp>
      <p:pic>
        <p:nvPicPr>
          <p:cNvPr id="5" name="Picture 4" descr="Existing_Build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3544" y="1981200"/>
            <a:ext cx="5876912" cy="395912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191000" y="3505200"/>
            <a:ext cx="533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943600" y="2971800"/>
            <a:ext cx="1447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cro3_bm_w_build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04410"/>
            <a:ext cx="9144000" cy="36491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3048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Biomass Heat and Power &amp; Sustainable Forest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cro3_bm_w_build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04410"/>
            <a:ext cx="9144000" cy="364917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62400" y="4419600"/>
            <a:ext cx="762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001000" y="3733800"/>
            <a:ext cx="3810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Hydroponic Greenhouse Option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 descr="Green_Hous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8700" y="1219200"/>
            <a:ext cx="7086600" cy="469617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14400" y="1752600"/>
            <a:ext cx="13716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Hydroponic Greenhouse Option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(with CO</a:t>
            </a:r>
            <a:r>
              <a:rPr lang="en-US" baseline="30000" dirty="0" smtClean="0"/>
              <a:t>2</a:t>
            </a:r>
            <a:r>
              <a:rPr lang="en-US" dirty="0" smtClean="0"/>
              <a:t> Enhanced Growth)</a:t>
            </a:r>
            <a:endParaRPr lang="en-US" dirty="0"/>
          </a:p>
        </p:txBody>
      </p:sp>
      <p:pic>
        <p:nvPicPr>
          <p:cNvPr id="3" name="Picture 2" descr="Green_Hous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8700" y="1219200"/>
            <a:ext cx="7086600" cy="469617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14400" y="1752600"/>
            <a:ext cx="1371600" cy="1066800"/>
          </a:xfrm>
          <a:prstGeom prst="ellipse">
            <a:avLst/>
          </a:prstGeom>
          <a:noFill/>
          <a:ln>
            <a:solidFill>
              <a:srgbClr val="FF0000">
                <a:alpha val="1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010400" y="2362200"/>
            <a:ext cx="1219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Fresh </a:t>
            </a:r>
            <a:r>
              <a:rPr lang="en-US" sz="4800" b="1" u="sng" dirty="0" smtClean="0">
                <a:solidFill>
                  <a:srgbClr val="0000FF"/>
                </a:solidFill>
              </a:rPr>
              <a:t>LOCAL</a:t>
            </a:r>
            <a:r>
              <a:rPr lang="en-US" sz="4800" dirty="0" smtClean="0">
                <a:solidFill>
                  <a:srgbClr val="0000FF"/>
                </a:solidFill>
              </a:rPr>
              <a:t> Food 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2819400"/>
            <a:ext cx="480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</a:rPr>
              <a:t>in the WINTER?????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800600" y="6324600"/>
            <a:ext cx="2133600" cy="365125"/>
          </a:xfrm>
          <a:noFill/>
        </p:spPr>
        <p:txBody>
          <a:bodyPr/>
          <a:lstStyle/>
          <a:p>
            <a:r>
              <a:rPr lang="en-US" dirty="0" smtClean="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                                                                                     </a:t>
            </a:r>
            <a:endParaRPr lang="en-US" dirty="0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19460" name="Picture 2" descr="National-Labs-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371600"/>
            <a:ext cx="7500938" cy="509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1981200" y="2362200"/>
            <a:ext cx="511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b="1" baseline="0">
                <a:solidFill>
                  <a:schemeClr val="tx1"/>
                </a:solidFill>
              </a:rPr>
              <a:t>INL</a:t>
            </a:r>
            <a:endParaRPr lang="en-US" sz="1600" b="1" baseline="0">
              <a:solidFill>
                <a:srgbClr val="0099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3416300" y="3571875"/>
            <a:ext cx="736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b="1" baseline="0">
                <a:solidFill>
                  <a:schemeClr val="tx1"/>
                </a:solidFill>
              </a:rPr>
              <a:t>NREL</a:t>
            </a:r>
            <a:endParaRPr lang="en-US" sz="1600" b="1" baseline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249238" y="2992438"/>
            <a:ext cx="2025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b="1" baseline="0">
                <a:solidFill>
                  <a:schemeClr val="tx1"/>
                </a:solidFill>
              </a:rPr>
              <a:t>Lawrence Berkeley</a:t>
            </a:r>
            <a:endParaRPr lang="en-US" sz="1600" b="1" baseline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457200" y="3803650"/>
            <a:ext cx="2160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b="1" baseline="0">
                <a:solidFill>
                  <a:schemeClr val="tx1"/>
                </a:solidFill>
              </a:rPr>
              <a:t>Lawrence Livermore</a:t>
            </a:r>
            <a:endParaRPr lang="en-US" sz="1600" b="1" baseline="0">
              <a:solidFill>
                <a:srgbClr val="339933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9465" name="Text Box 7"/>
          <p:cNvSpPr txBox="1">
            <a:spLocks noChangeArrowheads="1"/>
          </p:cNvSpPr>
          <p:nvPr/>
        </p:nvSpPr>
        <p:spPr bwMode="auto">
          <a:xfrm>
            <a:off x="3362325" y="4314825"/>
            <a:ext cx="1336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baseline="0">
                <a:solidFill>
                  <a:schemeClr val="tx1"/>
                </a:solidFill>
              </a:rPr>
              <a:t>Los Alamos</a:t>
            </a:r>
          </a:p>
        </p:txBody>
      </p:sp>
      <p:sp>
        <p:nvSpPr>
          <p:cNvPr id="19466" name="Text Box 8"/>
          <p:cNvSpPr txBox="1">
            <a:spLocks noChangeArrowheads="1"/>
          </p:cNvSpPr>
          <p:nvPr/>
        </p:nvSpPr>
        <p:spPr bwMode="auto">
          <a:xfrm>
            <a:off x="2022475" y="4321175"/>
            <a:ext cx="850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baseline="0">
                <a:solidFill>
                  <a:schemeClr val="tx1"/>
                </a:solidFill>
              </a:rPr>
              <a:t>Sandia</a:t>
            </a:r>
          </a:p>
        </p:txBody>
      </p:sp>
      <p:sp>
        <p:nvSpPr>
          <p:cNvPr id="19467" name="Text Box 9"/>
          <p:cNvSpPr txBox="1">
            <a:spLocks noChangeArrowheads="1"/>
          </p:cNvSpPr>
          <p:nvPr/>
        </p:nvSpPr>
        <p:spPr bwMode="auto">
          <a:xfrm>
            <a:off x="152400" y="1905000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 baseline="0" dirty="0">
                <a:solidFill>
                  <a:schemeClr val="tx1"/>
                </a:solidFill>
              </a:rPr>
              <a:t>Pacific Northwest</a:t>
            </a:r>
          </a:p>
        </p:txBody>
      </p:sp>
      <p:sp>
        <p:nvSpPr>
          <p:cNvPr id="129034" name="Text Box 10"/>
          <p:cNvSpPr txBox="1">
            <a:spLocks noChangeArrowheads="1"/>
          </p:cNvSpPr>
          <p:nvPr/>
        </p:nvSpPr>
        <p:spPr bwMode="auto">
          <a:xfrm>
            <a:off x="4589463" y="2997200"/>
            <a:ext cx="1019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b="1" baseline="0">
                <a:solidFill>
                  <a:schemeClr val="tx1"/>
                </a:solidFill>
              </a:rPr>
              <a:t>Argonne</a:t>
            </a:r>
            <a:endParaRPr lang="en-US" sz="1600" b="1" baseline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9035" name="Text Box 11"/>
          <p:cNvSpPr txBox="1">
            <a:spLocks noChangeArrowheads="1"/>
          </p:cNvSpPr>
          <p:nvPr/>
        </p:nvSpPr>
        <p:spPr bwMode="auto">
          <a:xfrm>
            <a:off x="6410325" y="2727325"/>
            <a:ext cx="1358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b="1" baseline="0">
                <a:solidFill>
                  <a:schemeClr val="tx1"/>
                </a:solidFill>
              </a:rPr>
              <a:t>Brookhaven</a:t>
            </a:r>
            <a:endParaRPr lang="en-US" sz="1600" b="1" baseline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6205538" y="3248025"/>
            <a:ext cx="714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b="1" baseline="0">
                <a:solidFill>
                  <a:schemeClr val="tx1"/>
                </a:solidFill>
              </a:rPr>
              <a:t>NETL</a:t>
            </a:r>
            <a:endParaRPr lang="en-US" sz="1600" b="1" baseline="0">
              <a:solidFill>
                <a:srgbClr val="6600CC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9471" name="Text Box 13"/>
          <p:cNvSpPr txBox="1">
            <a:spLocks noChangeArrowheads="1"/>
          </p:cNvSpPr>
          <p:nvPr/>
        </p:nvSpPr>
        <p:spPr bwMode="auto">
          <a:xfrm>
            <a:off x="5226050" y="3960813"/>
            <a:ext cx="1189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baseline="0">
                <a:solidFill>
                  <a:schemeClr val="tx1"/>
                </a:solidFill>
              </a:rPr>
              <a:t>Oak Ridge</a:t>
            </a:r>
          </a:p>
        </p:txBody>
      </p:sp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406400" y="4953000"/>
            <a:ext cx="3530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marL="342900" indent="-342900" algn="l" eaLnBrk="0" hangingPunct="0">
              <a:lnSpc>
                <a:spcPct val="120000"/>
              </a:lnSpc>
              <a:buFont typeface="Monotype Sorts" pitchFamily="-105" charset="2"/>
              <a:buNone/>
              <a:defRPr/>
            </a:pPr>
            <a:r>
              <a:rPr kumimoji="1" lang="en-US" sz="1400" baseline="0" dirty="0">
                <a:solidFill>
                  <a:schemeClr val="tx1"/>
                </a:solidFill>
                <a:sym typeface="Monotype Sorts" pitchFamily="-105" charset="2"/>
              </a:rPr>
              <a:t>Nuclear Security</a:t>
            </a:r>
          </a:p>
          <a:p>
            <a:pPr marL="342900" indent="-342900" algn="l" eaLnBrk="0" hangingPunct="0">
              <a:lnSpc>
                <a:spcPct val="120000"/>
              </a:lnSpc>
              <a:buFont typeface="Monotype Sorts" pitchFamily="-105" charset="2"/>
              <a:buNone/>
              <a:defRPr/>
            </a:pPr>
            <a:r>
              <a:rPr kumimoji="1" lang="en-US" sz="1400" baseline="0" dirty="0">
                <a:solidFill>
                  <a:schemeClr val="tx1"/>
                </a:solidFill>
                <a:sym typeface="Marlett" pitchFamily="-105" charset="0"/>
              </a:rPr>
              <a:t>Science</a:t>
            </a:r>
          </a:p>
          <a:p>
            <a:pPr marL="342900" indent="-342900" algn="l" eaLnBrk="0" hangingPunct="0">
              <a:lnSpc>
                <a:spcPct val="120000"/>
              </a:lnSpc>
              <a:defRPr/>
            </a:pPr>
            <a:r>
              <a:rPr kumimoji="1" lang="en-US" sz="1400" baseline="0" dirty="0">
                <a:solidFill>
                  <a:schemeClr val="tx1"/>
                </a:solidFill>
                <a:sym typeface="Wingdings" pitchFamily="-105" charset="2"/>
              </a:rPr>
              <a:t>Energy Efficiency and Renewable Energy</a:t>
            </a:r>
            <a:endParaRPr kumimoji="1" lang="en-US" sz="1400" baseline="0" dirty="0">
              <a:solidFill>
                <a:schemeClr val="tx1"/>
              </a:solidFill>
            </a:endParaRPr>
          </a:p>
          <a:p>
            <a:pPr marL="342900" indent="-342900" algn="l" eaLnBrk="0" hangingPunct="0">
              <a:lnSpc>
                <a:spcPct val="120000"/>
              </a:lnSpc>
              <a:defRPr/>
            </a:pPr>
            <a:r>
              <a:rPr kumimoji="1" lang="en-US" sz="1400" baseline="0" dirty="0">
                <a:solidFill>
                  <a:schemeClr val="tx1"/>
                </a:solidFill>
              </a:rPr>
              <a:t>Nuclear Energy</a:t>
            </a:r>
          </a:p>
          <a:p>
            <a:pPr marL="342900" indent="-342900" algn="l" eaLnBrk="0" hangingPunct="0">
              <a:lnSpc>
                <a:spcPct val="120000"/>
              </a:lnSpc>
              <a:defRPr/>
            </a:pPr>
            <a:r>
              <a:rPr kumimoji="1" lang="en-US" sz="1400" baseline="0" dirty="0">
                <a:solidFill>
                  <a:schemeClr val="tx1"/>
                </a:solidFill>
                <a:sym typeface="Webdings" pitchFamily="-105" charset="2"/>
              </a:rPr>
              <a:t>Fossil Energy</a:t>
            </a:r>
          </a:p>
          <a:p>
            <a:pPr marL="342900" indent="-342900" algn="l" eaLnBrk="0" hangingPunct="0">
              <a:lnSpc>
                <a:spcPct val="120000"/>
              </a:lnSpc>
              <a:defRPr/>
            </a:pPr>
            <a:r>
              <a:rPr kumimoji="1" lang="en-US" sz="1400" baseline="0" dirty="0">
                <a:solidFill>
                  <a:schemeClr val="tx1"/>
                </a:solidFill>
                <a:sym typeface="Webdings" pitchFamily="-105" charset="2"/>
              </a:rPr>
              <a:t>Environmental Management</a:t>
            </a:r>
            <a:endParaRPr kumimoji="1" lang="en-US" sz="1800" b="1" baseline="0" dirty="0">
              <a:solidFill>
                <a:srgbClr val="6600CC"/>
              </a:solidFill>
              <a:effectLst>
                <a:outerShdw blurRad="38100" dist="38100" dir="2700000" algn="tl">
                  <a:srgbClr val="DDDDDD"/>
                </a:outerShdw>
              </a:effectLst>
              <a:sym typeface="Webdings" pitchFamily="-105" charset="2"/>
            </a:endParaRPr>
          </a:p>
        </p:txBody>
      </p:sp>
      <p:sp>
        <p:nvSpPr>
          <p:cNvPr id="19473" name="Line 16"/>
          <p:cNvSpPr>
            <a:spLocks noChangeShapeType="1"/>
          </p:cNvSpPr>
          <p:nvPr/>
        </p:nvSpPr>
        <p:spPr bwMode="auto">
          <a:xfrm flipH="1">
            <a:off x="3355975" y="1828800"/>
            <a:ext cx="1444625" cy="1847850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4" name="Text Box 17"/>
          <p:cNvSpPr txBox="1">
            <a:spLocks noChangeArrowheads="1"/>
          </p:cNvSpPr>
          <p:nvPr/>
        </p:nvSpPr>
        <p:spPr bwMode="auto">
          <a:xfrm>
            <a:off x="6207125" y="4822825"/>
            <a:ext cx="1708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baseline="0">
                <a:solidFill>
                  <a:schemeClr val="tx1"/>
                </a:solidFill>
              </a:rPr>
              <a:t>Savannah River</a:t>
            </a:r>
          </a:p>
        </p:txBody>
      </p:sp>
      <p:sp>
        <p:nvSpPr>
          <p:cNvPr id="19475" name="Rectangle 18"/>
          <p:cNvSpPr>
            <a:spLocks noGrp="1" noChangeArrowheads="1"/>
          </p:cNvSpPr>
          <p:nvPr>
            <p:ph type="title"/>
          </p:nvPr>
        </p:nvSpPr>
        <p:spPr>
          <a:xfrm>
            <a:off x="304800" y="350838"/>
            <a:ext cx="8229600" cy="563562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  <a:latin typeface="+mn-lt"/>
              </a:rPr>
              <a:t>Major DOE National Laboratories</a:t>
            </a:r>
          </a:p>
        </p:txBody>
      </p:sp>
      <p:sp>
        <p:nvSpPr>
          <p:cNvPr id="129043" name="AutoShape 19"/>
          <p:cNvSpPr>
            <a:spLocks noChangeArrowheads="1"/>
          </p:cNvSpPr>
          <p:nvPr/>
        </p:nvSpPr>
        <p:spPr bwMode="auto">
          <a:xfrm>
            <a:off x="6350000" y="4038600"/>
            <a:ext cx="279400" cy="241300"/>
          </a:xfrm>
          <a:prstGeom prst="triangle">
            <a:avLst>
              <a:gd name="adj" fmla="val 50000"/>
            </a:avLst>
          </a:prstGeom>
          <a:solidFill>
            <a:srgbClr val="0959A5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/>
          </a:p>
        </p:txBody>
      </p:sp>
      <p:sp>
        <p:nvSpPr>
          <p:cNvPr id="129044" name="AutoShape 20"/>
          <p:cNvSpPr>
            <a:spLocks noChangeArrowheads="1"/>
          </p:cNvSpPr>
          <p:nvPr/>
        </p:nvSpPr>
        <p:spPr bwMode="auto">
          <a:xfrm>
            <a:off x="6896100" y="3263900"/>
            <a:ext cx="266700" cy="254000"/>
          </a:xfrm>
          <a:prstGeom prst="pentagon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/>
          </a:p>
        </p:txBody>
      </p:sp>
      <p:sp>
        <p:nvSpPr>
          <p:cNvPr id="129045" name="AutoShape 21"/>
          <p:cNvSpPr>
            <a:spLocks noChangeArrowheads="1"/>
          </p:cNvSpPr>
          <p:nvPr/>
        </p:nvSpPr>
        <p:spPr bwMode="auto">
          <a:xfrm>
            <a:off x="7734300" y="2781300"/>
            <a:ext cx="279400" cy="241300"/>
          </a:xfrm>
          <a:prstGeom prst="triangle">
            <a:avLst>
              <a:gd name="adj" fmla="val 50000"/>
            </a:avLst>
          </a:prstGeom>
          <a:solidFill>
            <a:srgbClr val="0959A5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/>
          </a:p>
        </p:txBody>
      </p:sp>
      <p:sp>
        <p:nvSpPr>
          <p:cNvPr id="19479" name="Line 22"/>
          <p:cNvSpPr>
            <a:spLocks noChangeShapeType="1"/>
          </p:cNvSpPr>
          <p:nvPr/>
        </p:nvSpPr>
        <p:spPr bwMode="auto">
          <a:xfrm flipH="1" flipV="1">
            <a:off x="7372350" y="3508375"/>
            <a:ext cx="98425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0" name="Line 23"/>
          <p:cNvSpPr>
            <a:spLocks noChangeShapeType="1"/>
          </p:cNvSpPr>
          <p:nvPr/>
        </p:nvSpPr>
        <p:spPr bwMode="auto">
          <a:xfrm flipH="1" flipV="1">
            <a:off x="7375525" y="3505200"/>
            <a:ext cx="609600" cy="73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9458" name="Object 24"/>
          <p:cNvGraphicFramePr>
            <a:graphicFrameLocks noChangeAspect="1"/>
          </p:cNvGraphicFramePr>
          <p:nvPr/>
        </p:nvGraphicFramePr>
        <p:xfrm>
          <a:off x="7905750" y="3670300"/>
          <a:ext cx="723900" cy="723900"/>
        </p:xfrm>
        <a:graphic>
          <a:graphicData uri="http://schemas.openxmlformats.org/presentationml/2006/ole">
            <p:oleObj spid="_x0000_s1026" name="Photo Editor Photo" r:id="rId5" imgW="1905266" imgH="1905266" progId="">
              <p:embed/>
            </p:oleObj>
          </a:graphicData>
        </a:graphic>
      </p:graphicFrame>
      <p:sp>
        <p:nvSpPr>
          <p:cNvPr id="129049" name="Oval 25"/>
          <p:cNvSpPr>
            <a:spLocks noChangeArrowheads="1"/>
          </p:cNvSpPr>
          <p:nvPr/>
        </p:nvSpPr>
        <p:spPr bwMode="auto">
          <a:xfrm>
            <a:off x="2881313" y="4359275"/>
            <a:ext cx="255587" cy="255588"/>
          </a:xfrm>
          <a:prstGeom prst="ellipse">
            <a:avLst/>
          </a:prstGeom>
          <a:solidFill>
            <a:srgbClr val="CC0033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/>
          </a:p>
        </p:txBody>
      </p:sp>
      <p:sp>
        <p:nvSpPr>
          <p:cNvPr id="129050" name="Oval 26"/>
          <p:cNvSpPr>
            <a:spLocks noChangeArrowheads="1"/>
          </p:cNvSpPr>
          <p:nvPr/>
        </p:nvSpPr>
        <p:spPr bwMode="auto">
          <a:xfrm>
            <a:off x="3084513" y="4359275"/>
            <a:ext cx="255587" cy="255588"/>
          </a:xfrm>
          <a:prstGeom prst="ellipse">
            <a:avLst/>
          </a:prstGeom>
          <a:solidFill>
            <a:srgbClr val="CC0033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/>
          </a:p>
        </p:txBody>
      </p:sp>
      <p:sp>
        <p:nvSpPr>
          <p:cNvPr id="129051" name="AutoShape 27"/>
          <p:cNvSpPr>
            <a:spLocks noChangeArrowheads="1"/>
          </p:cNvSpPr>
          <p:nvPr/>
        </p:nvSpPr>
        <p:spPr bwMode="auto">
          <a:xfrm>
            <a:off x="787400" y="3309938"/>
            <a:ext cx="279400" cy="241300"/>
          </a:xfrm>
          <a:prstGeom prst="triangle">
            <a:avLst>
              <a:gd name="adj" fmla="val 50000"/>
            </a:avLst>
          </a:prstGeom>
          <a:solidFill>
            <a:srgbClr val="0959A5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/>
          </a:p>
        </p:txBody>
      </p:sp>
      <p:sp>
        <p:nvSpPr>
          <p:cNvPr id="129052" name="Oval 28"/>
          <p:cNvSpPr>
            <a:spLocks noChangeArrowheads="1"/>
          </p:cNvSpPr>
          <p:nvPr/>
        </p:nvSpPr>
        <p:spPr bwMode="auto">
          <a:xfrm>
            <a:off x="925513" y="3571875"/>
            <a:ext cx="255587" cy="255588"/>
          </a:xfrm>
          <a:prstGeom prst="ellipse">
            <a:avLst/>
          </a:prstGeom>
          <a:solidFill>
            <a:srgbClr val="CC0033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/>
          </a:p>
        </p:txBody>
      </p:sp>
      <p:sp>
        <p:nvSpPr>
          <p:cNvPr id="129053" name="AutoShape 29"/>
          <p:cNvSpPr>
            <a:spLocks noChangeArrowheads="1"/>
          </p:cNvSpPr>
          <p:nvPr/>
        </p:nvSpPr>
        <p:spPr bwMode="auto">
          <a:xfrm>
            <a:off x="1539875" y="1643063"/>
            <a:ext cx="279400" cy="241300"/>
          </a:xfrm>
          <a:prstGeom prst="triangle">
            <a:avLst>
              <a:gd name="adj" fmla="val 50000"/>
            </a:avLst>
          </a:prstGeom>
          <a:solidFill>
            <a:srgbClr val="0959A5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/>
          </a:p>
        </p:txBody>
      </p:sp>
      <p:sp>
        <p:nvSpPr>
          <p:cNvPr id="129054" name="AutoShape 30"/>
          <p:cNvSpPr>
            <a:spLocks noChangeArrowheads="1"/>
          </p:cNvSpPr>
          <p:nvPr/>
        </p:nvSpPr>
        <p:spPr bwMode="auto">
          <a:xfrm>
            <a:off x="2292350" y="2571750"/>
            <a:ext cx="244475" cy="211138"/>
          </a:xfrm>
          <a:prstGeom prst="hexagon">
            <a:avLst>
              <a:gd name="adj" fmla="val 28947"/>
              <a:gd name="vf" fmla="val 115470"/>
            </a:avLst>
          </a:prstGeom>
          <a:solidFill>
            <a:srgbClr val="6600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/>
          </a:p>
        </p:txBody>
      </p:sp>
      <p:sp>
        <p:nvSpPr>
          <p:cNvPr id="129055" name="AutoShape 31"/>
          <p:cNvSpPr>
            <a:spLocks noChangeArrowheads="1"/>
          </p:cNvSpPr>
          <p:nvPr/>
        </p:nvSpPr>
        <p:spPr bwMode="auto">
          <a:xfrm>
            <a:off x="5562600" y="3055938"/>
            <a:ext cx="279400" cy="241300"/>
          </a:xfrm>
          <a:prstGeom prst="triangle">
            <a:avLst>
              <a:gd name="adj" fmla="val 50000"/>
            </a:avLst>
          </a:prstGeom>
          <a:solidFill>
            <a:srgbClr val="0959A5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/>
          </a:p>
        </p:txBody>
      </p:sp>
      <p:sp>
        <p:nvSpPr>
          <p:cNvPr id="129056" name="Rectangle 32"/>
          <p:cNvSpPr>
            <a:spLocks noChangeArrowheads="1"/>
          </p:cNvSpPr>
          <p:nvPr/>
        </p:nvSpPr>
        <p:spPr bwMode="auto">
          <a:xfrm>
            <a:off x="3175000" y="3627438"/>
            <a:ext cx="220663" cy="220662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/>
          </a:p>
        </p:txBody>
      </p:sp>
      <p:sp>
        <p:nvSpPr>
          <p:cNvPr id="129057" name="Oval 33"/>
          <p:cNvSpPr>
            <a:spLocks noChangeArrowheads="1"/>
          </p:cNvSpPr>
          <p:nvPr/>
        </p:nvSpPr>
        <p:spPr bwMode="auto">
          <a:xfrm>
            <a:off x="247650" y="5038725"/>
            <a:ext cx="168275" cy="168275"/>
          </a:xfrm>
          <a:prstGeom prst="ellipse">
            <a:avLst/>
          </a:prstGeom>
          <a:solidFill>
            <a:srgbClr val="CC0033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399" dir="2700000" algn="ctr" rotWithShape="0">
              <a:schemeClr val="tx1"/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/>
          </a:p>
        </p:txBody>
      </p:sp>
      <p:sp>
        <p:nvSpPr>
          <p:cNvPr id="129058" name="Rectangle 34"/>
          <p:cNvSpPr>
            <a:spLocks noChangeArrowheads="1"/>
          </p:cNvSpPr>
          <p:nvPr/>
        </p:nvSpPr>
        <p:spPr bwMode="auto">
          <a:xfrm>
            <a:off x="241300" y="5543550"/>
            <a:ext cx="163513" cy="163513"/>
          </a:xfrm>
          <a:prstGeom prst="rect">
            <a:avLst/>
          </a:prstGeom>
          <a:solidFill>
            <a:srgbClr val="0066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/>
          </a:p>
        </p:txBody>
      </p:sp>
      <p:sp>
        <p:nvSpPr>
          <p:cNvPr id="129059" name="AutoShape 35"/>
          <p:cNvSpPr>
            <a:spLocks noChangeArrowheads="1"/>
          </p:cNvSpPr>
          <p:nvPr/>
        </p:nvSpPr>
        <p:spPr bwMode="auto">
          <a:xfrm>
            <a:off x="228600" y="5276850"/>
            <a:ext cx="198438" cy="171450"/>
          </a:xfrm>
          <a:prstGeom prst="triangle">
            <a:avLst>
              <a:gd name="adj" fmla="val 50000"/>
            </a:avLst>
          </a:prstGeom>
          <a:solidFill>
            <a:srgbClr val="0959A5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5399" dir="2700000" algn="ctr" rotWithShape="0">
              <a:schemeClr val="tx1"/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/>
          </a:p>
        </p:txBody>
      </p:sp>
      <p:sp>
        <p:nvSpPr>
          <p:cNvPr id="129060" name="AutoShape 36"/>
          <p:cNvSpPr>
            <a:spLocks noChangeArrowheads="1"/>
          </p:cNvSpPr>
          <p:nvPr/>
        </p:nvSpPr>
        <p:spPr bwMode="auto">
          <a:xfrm>
            <a:off x="223838" y="5802313"/>
            <a:ext cx="200025" cy="173037"/>
          </a:xfrm>
          <a:prstGeom prst="hexagon">
            <a:avLst>
              <a:gd name="adj" fmla="val 28899"/>
              <a:gd name="vf" fmla="val 115470"/>
            </a:avLst>
          </a:prstGeom>
          <a:solidFill>
            <a:srgbClr val="6600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5399" dir="2700000" algn="ctr" rotWithShape="0">
              <a:schemeClr val="tx1"/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/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6884988" y="4579938"/>
            <a:ext cx="255587" cy="255587"/>
          </a:xfrm>
          <a:prstGeom prst="ellipse">
            <a:avLst/>
          </a:prstGeom>
          <a:solidFill>
            <a:srgbClr val="CCFF33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/>
          </a:p>
        </p:txBody>
      </p:sp>
      <p:sp>
        <p:nvSpPr>
          <p:cNvPr id="129062" name="AutoShape 38"/>
          <p:cNvSpPr>
            <a:spLocks noChangeArrowheads="1"/>
          </p:cNvSpPr>
          <p:nvPr/>
        </p:nvSpPr>
        <p:spPr bwMode="auto">
          <a:xfrm>
            <a:off x="222250" y="6029325"/>
            <a:ext cx="203200" cy="193675"/>
          </a:xfrm>
          <a:prstGeom prst="pentagon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5399" dir="2700000" algn="ctr" rotWithShape="0">
              <a:schemeClr val="tx1"/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/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60350" y="6326188"/>
            <a:ext cx="168275" cy="168275"/>
          </a:xfrm>
          <a:prstGeom prst="ellipse">
            <a:avLst/>
          </a:prstGeom>
          <a:solidFill>
            <a:srgbClr val="CCFF33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399" dir="2700000" algn="ctr" rotWithShape="0">
              <a:schemeClr val="tx1"/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/>
          </a:p>
        </p:txBody>
      </p:sp>
      <p:sp>
        <p:nvSpPr>
          <p:cNvPr id="19496" name="Text Box 15"/>
          <p:cNvSpPr txBox="1">
            <a:spLocks noChangeArrowheads="1"/>
          </p:cNvSpPr>
          <p:nvPr/>
        </p:nvSpPr>
        <p:spPr bwMode="auto">
          <a:xfrm>
            <a:off x="3657600" y="1524000"/>
            <a:ext cx="3810000" cy="536575"/>
          </a:xfrm>
          <a:prstGeom prst="rect">
            <a:avLst/>
          </a:prstGeom>
          <a:solidFill>
            <a:srgbClr val="006600"/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1400" baseline="0" dirty="0" smtClean="0">
                <a:solidFill>
                  <a:schemeClr val="bg1"/>
                </a:solidFill>
              </a:rPr>
              <a:t>NREL is Operated </a:t>
            </a:r>
            <a:r>
              <a:rPr kumimoji="1" lang="en-US" sz="1400" baseline="0" dirty="0">
                <a:solidFill>
                  <a:schemeClr val="bg1"/>
                </a:solidFill>
              </a:rPr>
              <a:t>for the U.S. Department of Energy by the Alliance for Sustainable Energy</a:t>
            </a:r>
            <a:endParaRPr kumimoji="1" lang="en-US" sz="1800" b="1" baseline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Hydroponic Lettuce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295402"/>
            <a:ext cx="55626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71600" y="571500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Uses 90% less water than lettuce grown in soil in California/ Arizona (where 90% of the Lettuce is grown in the US)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08038"/>
          </a:xfrm>
        </p:spPr>
        <p:txBody>
          <a:bodyPr/>
          <a:lstStyle/>
          <a:p>
            <a:r>
              <a:rPr lang="en-US" dirty="0" smtClean="0"/>
              <a:t>Lettuce Road Trip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 cstate="print"/>
          <a:srcRect l="30609" t="41026" r="29327" b="15100"/>
          <a:stretch>
            <a:fillRect/>
          </a:stretch>
        </p:blipFill>
        <p:spPr bwMode="auto">
          <a:xfrm>
            <a:off x="1371601" y="1219202"/>
            <a:ext cx="6503843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71600" y="5867401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3,026 miles that lettuce needs to travel from California to Brunswick, Maine</a:t>
            </a:r>
          </a:p>
          <a:p>
            <a:r>
              <a:rPr lang="en-US" sz="1600" b="1" dirty="0" smtClean="0"/>
              <a:t>$135,000/Yr just in gasoline costs for shipping lettuce to the Tri-Cities area.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8"/>
            <a:ext cx="8382000" cy="563562"/>
          </a:xfrm>
        </p:spPr>
        <p:txBody>
          <a:bodyPr>
            <a:noAutofit/>
          </a:bodyPr>
          <a:lstStyle/>
          <a:p>
            <a:r>
              <a:rPr lang="en-US" b="1" dirty="0" smtClean="0"/>
              <a:t>Hydroponic Greenhouse Option </a:t>
            </a:r>
            <a:r>
              <a:rPr lang="en-US" sz="2000" dirty="0" smtClean="0"/>
              <a:t>(with CO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Enhanced Growth)</a:t>
            </a:r>
            <a:r>
              <a:rPr lang="en-US" sz="2400" dirty="0" smtClean="0"/>
              <a:t>  </a:t>
            </a:r>
            <a:br>
              <a:rPr lang="en-US" sz="2400" dirty="0" smtClean="0"/>
            </a:br>
            <a:r>
              <a:rPr lang="en-US" dirty="0" smtClean="0"/>
              <a:t>&amp;  Worm Casting Starter Pots and Worms</a:t>
            </a:r>
            <a:endParaRPr lang="en-US" dirty="0"/>
          </a:p>
        </p:txBody>
      </p:sp>
      <p:pic>
        <p:nvPicPr>
          <p:cNvPr id="3" name="Picture 2" descr="Green_Hous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8700" y="1219200"/>
            <a:ext cx="7086600" cy="469617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14400" y="1752600"/>
            <a:ext cx="1371600" cy="1066800"/>
          </a:xfrm>
          <a:prstGeom prst="ellipse">
            <a:avLst/>
          </a:prstGeom>
          <a:noFill/>
          <a:ln>
            <a:solidFill>
              <a:srgbClr val="FF0000">
                <a:alpha val="1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010400" y="2362200"/>
            <a:ext cx="1219200" cy="609600"/>
          </a:xfrm>
          <a:prstGeom prst="ellipse">
            <a:avLst/>
          </a:prstGeom>
          <a:noFill/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29400" y="4419600"/>
            <a:ext cx="10668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14400"/>
          </a:xfrm>
        </p:spPr>
        <p:txBody>
          <a:bodyPr/>
          <a:lstStyle/>
          <a:p>
            <a:r>
              <a:rPr lang="en-US" sz="3600" b="1" dirty="0" smtClean="0"/>
              <a:t>80% Efficient Power Plant !!! </a:t>
            </a:r>
            <a:endParaRPr lang="en-US" sz="3600" b="1" dirty="0"/>
          </a:p>
        </p:txBody>
      </p:sp>
      <p:pic>
        <p:nvPicPr>
          <p:cNvPr id="3" name="Picture 2" descr="Macro4_bm_w_b_green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5593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14400"/>
          </a:xfrm>
        </p:spPr>
        <p:txBody>
          <a:bodyPr/>
          <a:lstStyle/>
          <a:p>
            <a:r>
              <a:rPr lang="en-US" dirty="0" smtClean="0"/>
              <a:t>Biomass Heat and Power, Sustainable Forest, Greenhouse Food, Nursery Pots</a:t>
            </a:r>
            <a:endParaRPr lang="en-US" b="1" dirty="0"/>
          </a:p>
        </p:txBody>
      </p:sp>
      <p:pic>
        <p:nvPicPr>
          <p:cNvPr id="3" name="Picture 2" descr="Macro4_bm_w_b_green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5593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14400"/>
          </a:xfrm>
        </p:spPr>
        <p:txBody>
          <a:bodyPr/>
          <a:lstStyle/>
          <a:p>
            <a:r>
              <a:rPr lang="en-US" dirty="0" smtClean="0"/>
              <a:t>Biomass Heat and Power, Sustainable Forest, Greenhouse Food, Nursery Pots</a:t>
            </a:r>
            <a:endParaRPr lang="en-US" b="1" dirty="0"/>
          </a:p>
        </p:txBody>
      </p:sp>
      <p:pic>
        <p:nvPicPr>
          <p:cNvPr id="3" name="Picture 2" descr="Macro4_bm_w_b_green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5593068"/>
          </a:xfrm>
          <a:prstGeom prst="rect">
            <a:avLst/>
          </a:prstGeom>
        </p:spPr>
      </p:pic>
      <p:sp>
        <p:nvSpPr>
          <p:cNvPr id="5" name="Explosion 2 4"/>
          <p:cNvSpPr/>
          <p:nvPr/>
        </p:nvSpPr>
        <p:spPr>
          <a:xfrm>
            <a:off x="6096000" y="5867400"/>
            <a:ext cx="762000" cy="533400"/>
          </a:xfrm>
          <a:prstGeom prst="irregularSeal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Fish Farming Option</a:t>
            </a:r>
            <a:endParaRPr lang="en-US" b="1" dirty="0"/>
          </a:p>
        </p:txBody>
      </p:sp>
      <p:pic>
        <p:nvPicPr>
          <p:cNvPr id="3" name="Picture 2" descr="Fi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24000"/>
            <a:ext cx="8686800" cy="408646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62400" y="4953000"/>
            <a:ext cx="1828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Fish Farming Option</a:t>
            </a:r>
            <a:endParaRPr lang="en-US" b="1" dirty="0"/>
          </a:p>
        </p:txBody>
      </p:sp>
      <p:pic>
        <p:nvPicPr>
          <p:cNvPr id="3" name="Picture 2" descr="Fi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24000"/>
            <a:ext cx="8686800" cy="408646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62400" y="4953000"/>
            <a:ext cx="1828800" cy="533400"/>
          </a:xfrm>
          <a:prstGeom prst="ellipse">
            <a:avLst/>
          </a:prstGeom>
          <a:noFill/>
          <a:ln>
            <a:solidFill>
              <a:srgbClr val="FF0000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33400" y="2362200"/>
            <a:ext cx="2819400" cy="3200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Fish Farming Option</a:t>
            </a:r>
            <a:endParaRPr lang="en-US" b="1" dirty="0"/>
          </a:p>
        </p:txBody>
      </p:sp>
      <p:pic>
        <p:nvPicPr>
          <p:cNvPr id="3" name="Picture 2" descr="Fi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24000"/>
            <a:ext cx="8686800" cy="408646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62400" y="4953000"/>
            <a:ext cx="1828800" cy="533400"/>
          </a:xfrm>
          <a:prstGeom prst="ellipse">
            <a:avLst/>
          </a:prstGeom>
          <a:noFill/>
          <a:ln>
            <a:solidFill>
              <a:srgbClr val="FF0000">
                <a:alpha val="2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52800" y="3200400"/>
            <a:ext cx="13716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90800" y="4267200"/>
            <a:ext cx="990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Fish Farming Option</a:t>
            </a:r>
            <a:endParaRPr lang="en-US" b="1" dirty="0"/>
          </a:p>
        </p:txBody>
      </p:sp>
      <p:pic>
        <p:nvPicPr>
          <p:cNvPr id="3" name="Picture 2" descr="Fi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24000"/>
            <a:ext cx="8686800" cy="408646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62400" y="4953000"/>
            <a:ext cx="1828800" cy="533400"/>
          </a:xfrm>
          <a:prstGeom prst="ellipse">
            <a:avLst/>
          </a:prstGeom>
          <a:noFill/>
          <a:ln>
            <a:solidFill>
              <a:srgbClr val="FF0000">
                <a:alpha val="2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52800" y="3200400"/>
            <a:ext cx="1371600" cy="838200"/>
          </a:xfrm>
          <a:prstGeom prst="ellipse">
            <a:avLst/>
          </a:prstGeom>
          <a:noFill/>
          <a:ln>
            <a:solidFill>
              <a:srgbClr val="FF0000">
                <a:alpha val="2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90800" y="4267200"/>
            <a:ext cx="990600" cy="228600"/>
          </a:xfrm>
          <a:prstGeom prst="ellipse">
            <a:avLst/>
          </a:prstGeom>
          <a:noFill/>
          <a:ln>
            <a:solidFill>
              <a:srgbClr val="FF0000">
                <a:alpha val="2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410200" y="3505200"/>
            <a:ext cx="5334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43800" y="22098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Organic Hydroponic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6629400" y="3048000"/>
            <a:ext cx="6858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991600" cy="91440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latin typeface="+mn-lt"/>
              </a:rPr>
              <a:t>What Makes NREL Unique?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47700" y="1219200"/>
            <a:ext cx="7848600" cy="2971800"/>
          </a:xfrm>
        </p:spPr>
        <p:txBody>
          <a:bodyPr>
            <a:normAutofit/>
          </a:bodyPr>
          <a:lstStyle/>
          <a:p>
            <a:pPr marL="284163" indent="-284163">
              <a:buFont typeface="Wingdings" pitchFamily="-105" charset="2"/>
              <a:buChar char="§"/>
            </a:pPr>
            <a:r>
              <a:rPr kumimoji="1" lang="en-US" b="0" dirty="0">
                <a:latin typeface="Arial Narrow" pitchFamily="-105" charset="0"/>
              </a:rPr>
              <a:t>Only national laboratory </a:t>
            </a:r>
            <a:r>
              <a:rPr kumimoji="1" lang="en-US" b="0" dirty="0" smtClean="0">
                <a:latin typeface="Arial Narrow" pitchFamily="-105" charset="0"/>
              </a:rPr>
              <a:t>dedicated to </a:t>
            </a:r>
            <a:r>
              <a:rPr kumimoji="1" lang="en-US" b="0" dirty="0">
                <a:latin typeface="Arial Narrow" pitchFamily="-105" charset="0"/>
              </a:rPr>
              <a:t>renewable energy and energy efficiency R&amp;D</a:t>
            </a:r>
          </a:p>
          <a:p>
            <a:pPr marL="284163" indent="-284163">
              <a:buFont typeface="Wingdings" pitchFamily="-105" charset="2"/>
              <a:buChar char="§"/>
            </a:pPr>
            <a:r>
              <a:rPr kumimoji="1" lang="en-US" b="0" dirty="0">
                <a:latin typeface="Arial Narrow" pitchFamily="-105" charset="0"/>
              </a:rPr>
              <a:t>Collaboration with industry and university partners is a hallmark</a:t>
            </a:r>
          </a:p>
          <a:p>
            <a:pPr marL="284163" indent="-284163">
              <a:buFont typeface="Wingdings" pitchFamily="-105" charset="2"/>
              <a:buChar char="§"/>
            </a:pPr>
            <a:r>
              <a:rPr lang="en-US" b="0" dirty="0">
                <a:latin typeface="Arial Narrow" pitchFamily="-105" charset="0"/>
              </a:rPr>
              <a:t>Ability to link scientific discovery and product development to accelerate </a:t>
            </a:r>
            <a:r>
              <a:rPr lang="en-US" b="0" dirty="0" smtClean="0">
                <a:latin typeface="Arial Narrow" pitchFamily="-105" charset="0"/>
              </a:rPr>
              <a:t>commercialization</a:t>
            </a:r>
          </a:p>
          <a:p>
            <a:pPr marL="284163" indent="-284163">
              <a:buFont typeface="Wingdings" pitchFamily="-105" charset="2"/>
              <a:buChar char="§"/>
            </a:pPr>
            <a:r>
              <a:rPr lang="en-US" b="0" dirty="0" smtClean="0">
                <a:latin typeface="Arial Narrow" pitchFamily="-105" charset="0"/>
              </a:rPr>
              <a:t>Focus on serving Federal </a:t>
            </a:r>
            <a:r>
              <a:rPr lang="en-US" b="0" dirty="0">
                <a:latin typeface="Arial Narrow" pitchFamily="-105" charset="0"/>
              </a:rPr>
              <a:t>a</a:t>
            </a:r>
            <a:r>
              <a:rPr lang="en-US" b="0" dirty="0" smtClean="0">
                <a:latin typeface="Arial Narrow" pitchFamily="-105" charset="0"/>
              </a:rPr>
              <a:t>gencies</a:t>
            </a:r>
            <a:endParaRPr lang="en-US" b="0" dirty="0">
              <a:latin typeface="Arial Narrow" pitchFamily="-105" charset="0"/>
            </a:endParaRPr>
          </a:p>
        </p:txBody>
      </p:sp>
      <p:pic>
        <p:nvPicPr>
          <p:cNvPr id="6" name="Content Placeholder 4" descr="aerial_pp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27556" y="3733800"/>
            <a:ext cx="5116444" cy="312420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omass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811" y="685800"/>
            <a:ext cx="8860379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omass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811" y="685800"/>
            <a:ext cx="8860379" cy="5562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752600" y="2895600"/>
            <a:ext cx="533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Mushroom Farming Option</a:t>
            </a:r>
            <a:endParaRPr lang="en-US" b="1" dirty="0"/>
          </a:p>
        </p:txBody>
      </p:sp>
      <p:pic>
        <p:nvPicPr>
          <p:cNvPr id="4" name="Picture 3" descr="mushroom10_3_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1" y="1524000"/>
            <a:ext cx="6857999" cy="443752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62400" y="1676400"/>
            <a:ext cx="685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00400" y="5029200"/>
            <a:ext cx="1295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Mushroom Farming Option</a:t>
            </a:r>
            <a:endParaRPr lang="en-US" b="1" dirty="0"/>
          </a:p>
        </p:txBody>
      </p:sp>
      <p:pic>
        <p:nvPicPr>
          <p:cNvPr id="4" name="Picture 3" descr="mushroom10_3_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1" y="1524000"/>
            <a:ext cx="6857999" cy="443752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62400" y="1676400"/>
            <a:ext cx="685800" cy="609600"/>
          </a:xfrm>
          <a:prstGeom prst="ellipse">
            <a:avLst/>
          </a:prstGeom>
          <a:noFill/>
          <a:ln>
            <a:solidFill>
              <a:srgbClr val="FF0000">
                <a:alpha val="1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00400" y="5029200"/>
            <a:ext cx="1295400" cy="457200"/>
          </a:xfrm>
          <a:prstGeom prst="ellipse">
            <a:avLst/>
          </a:prstGeom>
          <a:noFill/>
          <a:ln>
            <a:solidFill>
              <a:srgbClr val="FF0000">
                <a:alpha val="2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86000" y="3810000"/>
            <a:ext cx="19812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Mushroom Farming Option</a:t>
            </a:r>
            <a:endParaRPr lang="en-US" b="1" dirty="0"/>
          </a:p>
        </p:txBody>
      </p:sp>
      <p:pic>
        <p:nvPicPr>
          <p:cNvPr id="4" name="Picture 3" descr="mushroom10_3_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1" y="1524000"/>
            <a:ext cx="6857999" cy="443752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62400" y="1676400"/>
            <a:ext cx="685800" cy="609600"/>
          </a:xfrm>
          <a:prstGeom prst="ellipse">
            <a:avLst/>
          </a:prstGeom>
          <a:noFill/>
          <a:ln>
            <a:solidFill>
              <a:srgbClr val="FF0000">
                <a:alpha val="1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00400" y="5029200"/>
            <a:ext cx="1295400" cy="457200"/>
          </a:xfrm>
          <a:prstGeom prst="ellipse">
            <a:avLst/>
          </a:prstGeom>
          <a:noFill/>
          <a:ln>
            <a:solidFill>
              <a:srgbClr val="FF0000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86000" y="3810000"/>
            <a:ext cx="1981200" cy="304800"/>
          </a:xfrm>
          <a:prstGeom prst="ellipse">
            <a:avLst/>
          </a:prstGeom>
          <a:noFill/>
          <a:ln>
            <a:solidFill>
              <a:srgbClr val="FF0000">
                <a:alpha val="1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52600" y="4114800"/>
            <a:ext cx="1295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371600" y="36576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cro_system_COFFEE01004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88576"/>
            <a:ext cx="9144000" cy="5916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57400" y="1752600"/>
            <a:ext cx="4876800" cy="19050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</a:t>
            </a:r>
            <a:r>
              <a:rPr lang="en-US" sz="4000" b="1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else can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we look at </a:t>
            </a:r>
            <a:r>
              <a:rPr lang="en-US" sz="4000" b="1" dirty="0" smtClean="0">
                <a:solidFill>
                  <a:srgbClr val="000000"/>
                </a:solidFill>
              </a:rPr>
              <a:t>“Systemically”?</a:t>
            </a:r>
            <a:endParaRPr lang="en-US" sz="4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209800" y="3810000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smtClean="0">
                <a:solidFill>
                  <a:srgbClr val="000000"/>
                </a:solidFill>
              </a:rPr>
              <a:t>Transportation</a:t>
            </a:r>
          </a:p>
          <a:p>
            <a:endParaRPr lang="en-US" sz="48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nsportation_module No Brunswick 4_24_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4778" y="201308"/>
            <a:ext cx="5050422" cy="6495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Financial Mechanisms and Incentives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5"/>
          </a:xfrm>
        </p:spPr>
        <p:txBody>
          <a:bodyPr>
            <a:normAutofit/>
          </a:bodyPr>
          <a:lstStyle/>
          <a:p>
            <a:r>
              <a:rPr lang="en-US" dirty="0" smtClean="0"/>
              <a:t>Maine Community-Based Renewables Energy Production Incentive $0.10/kWh for up to 20 years.</a:t>
            </a:r>
          </a:p>
          <a:p>
            <a:r>
              <a:rPr lang="en-US" dirty="0" smtClean="0"/>
              <a:t>Sale of Renewable Energy Credits $7/MWh (variable). </a:t>
            </a:r>
          </a:p>
          <a:p>
            <a:r>
              <a:rPr lang="en-US" dirty="0" smtClean="0"/>
              <a:t>Federal Renewable Energy Tax Incentives $0.022/kWh for 10 yrs. But can only be used by “For-Profit” Entities</a:t>
            </a:r>
          </a:p>
          <a:p>
            <a:r>
              <a:rPr lang="en-US" dirty="0" smtClean="0"/>
              <a:t>L3C Corporations have been called ”for-profit corporations with the soul of a non-profit”. </a:t>
            </a:r>
          </a:p>
          <a:p>
            <a:r>
              <a:rPr lang="en-US" dirty="0" smtClean="0"/>
              <a:t>New Market Tax Credits</a:t>
            </a:r>
          </a:p>
          <a:p>
            <a:r>
              <a:rPr lang="en-US" dirty="0" smtClean="0"/>
              <a:t>Other Potential Grants (State of Maine, USDA, others) </a:t>
            </a:r>
          </a:p>
          <a:p>
            <a:r>
              <a:rPr lang="en-US" dirty="0" smtClean="0"/>
              <a:t>State of Maine Forest Service - Long Term Contract (Predictable Reduced Risk for Lender)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L3C Corporations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Different Vehicles: Sports Car vs. a Dump Truck</a:t>
            </a:r>
          </a:p>
          <a:p>
            <a:r>
              <a:rPr lang="en-US" dirty="0" smtClean="0"/>
              <a:t>A For-Profit Corp with a Social Mission (Social Enterprise)</a:t>
            </a:r>
          </a:p>
          <a:p>
            <a:r>
              <a:rPr lang="en-US" dirty="0" smtClean="0"/>
              <a:t>LLC Corp. (only with Low Profit) = L3C </a:t>
            </a:r>
          </a:p>
          <a:p>
            <a:r>
              <a:rPr lang="en-US" dirty="0" smtClean="0"/>
              <a:t>Everything that Counts in Life Can’t be Measured</a:t>
            </a:r>
          </a:p>
          <a:p>
            <a:r>
              <a:rPr lang="en-US" dirty="0" smtClean="0"/>
              <a:t>Cities are starting to create Public/Private Partnerships (PPP’s) to enhance “Quality of Life” </a:t>
            </a:r>
          </a:p>
          <a:p>
            <a:r>
              <a:rPr lang="en-US" dirty="0" smtClean="0"/>
              <a:t>Social Mission allows Foundation Money to be “invested” with a low return (Low Profit)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258762"/>
            <a:ext cx="8229600" cy="808038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2800"/>
              </a:lnSpc>
            </a:pPr>
            <a:r>
              <a:rPr lang="en-US" dirty="0" smtClean="0">
                <a:latin typeface="+mn-lt"/>
              </a:rPr>
              <a:t>The Most Energy Efficient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Commercial Scale Building in the World</a:t>
            </a:r>
            <a:endParaRPr lang="en-US" dirty="0">
              <a:latin typeface="+mn-lt"/>
            </a:endParaRPr>
          </a:p>
        </p:txBody>
      </p:sp>
      <p:pic>
        <p:nvPicPr>
          <p:cNvPr id="4" name="Picture 3" descr="RSF2are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986" y="1219200"/>
            <a:ext cx="7786028" cy="51816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 smtClean="0"/>
              <a:t>Other Options for L3C Corporations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Technology Incubators</a:t>
            </a:r>
          </a:p>
          <a:p>
            <a:r>
              <a:rPr lang="en-US" dirty="0" smtClean="0"/>
              <a:t>Can be used to separate higher risk into different investment sections of a corporation to attract venture capital firms.</a:t>
            </a:r>
          </a:p>
          <a:p>
            <a:r>
              <a:rPr lang="en-US" dirty="0" smtClean="0"/>
              <a:t>Allows new companies to ride through the “funding valley of death” until they receive venture capital.</a:t>
            </a:r>
          </a:p>
          <a:p>
            <a:r>
              <a:rPr lang="en-US" dirty="0" smtClean="0"/>
              <a:t>Can be used to create Community Investment Corporations that Individuals can invest in.</a:t>
            </a:r>
          </a:p>
          <a:p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761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81000" y="1676400"/>
            <a:ext cx="8327703" cy="4686056"/>
          </a:xfrm>
        </p:spPr>
      </p:pic>
      <p:pic>
        <p:nvPicPr>
          <p:cNvPr id="5" name="Picture 4" descr="nrel_logo_bla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228600"/>
            <a:ext cx="2787627" cy="12026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2743201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Questions?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5257800"/>
            <a:ext cx="563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Scott Huffman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hlinkClick r:id="rId4"/>
              </a:rPr>
              <a:t>Scott.Huffman@NREL.gov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pPr algn="ctr"/>
            <a:r>
              <a:rPr lang="en-US" b="1" u="sng" dirty="0" smtClean="0">
                <a:solidFill>
                  <a:srgbClr val="000000"/>
                </a:solidFill>
                <a:hlinkClick r:id="rId5"/>
              </a:rPr>
              <a:t>http://www.nrel.gov/docs/fy12osti/50710.pdf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ctr"/>
            <a:endParaRPr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795528"/>
          </a:xfrm>
          <a:solidFill>
            <a:srgbClr val="0070C0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4000" dirty="0" smtClean="0"/>
              <a:t>To Download or View the Report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solidFill>
            <a:schemeClr val="tx1">
              <a:lumMod val="50000"/>
            </a:schemeClr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u="sng" dirty="0" smtClean="0">
              <a:solidFill>
                <a:srgbClr val="002060"/>
              </a:solidFill>
              <a:hlinkClick r:id="rId2"/>
            </a:endParaRPr>
          </a:p>
          <a:p>
            <a:endParaRPr lang="en-US" u="sng" dirty="0" smtClean="0">
              <a:solidFill>
                <a:srgbClr val="002060"/>
              </a:solidFill>
              <a:hlinkClick r:id="rId2"/>
            </a:endParaRPr>
          </a:p>
          <a:p>
            <a:endParaRPr lang="en-US" u="sng" dirty="0" smtClean="0">
              <a:solidFill>
                <a:srgbClr val="002060"/>
              </a:solidFill>
              <a:hlinkClick r:id="rId2"/>
            </a:endParaRPr>
          </a:p>
          <a:p>
            <a:pPr>
              <a:buNone/>
            </a:pPr>
            <a:endParaRPr lang="en-US" sz="2800" u="sng" dirty="0" smtClean="0">
              <a:solidFill>
                <a:srgbClr val="002060"/>
              </a:solidFill>
              <a:hlinkClick r:id="rId2"/>
            </a:endParaRPr>
          </a:p>
          <a:p>
            <a:pPr algn="ctr">
              <a:buNone/>
            </a:pPr>
            <a:r>
              <a:rPr lang="en-US" sz="2800" u="sng" dirty="0" smtClean="0">
                <a:solidFill>
                  <a:srgbClr val="002060"/>
                </a:solidFill>
                <a:hlinkClick r:id="rId2"/>
              </a:rPr>
              <a:t>http://www.nrel.gov/docs/fy12osti/50710.pdf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563562"/>
          </a:xfrm>
        </p:spPr>
        <p:txBody>
          <a:bodyPr>
            <a:normAutofit/>
          </a:bodyPr>
          <a:lstStyle/>
          <a:p>
            <a:r>
              <a:rPr lang="en-US" dirty="0" smtClean="0"/>
              <a:t>Working in a Net-Zero Energy Building</a:t>
            </a:r>
            <a:endParaRPr lang="en-US" dirty="0"/>
          </a:p>
        </p:txBody>
      </p:sp>
      <p:pic>
        <p:nvPicPr>
          <p:cNvPr id="5" name="Picture 2" descr="office_retouch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295400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Seeing is believing…….</a:t>
            </a:r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795012" y="2362200"/>
            <a:ext cx="7553976" cy="2418049"/>
            <a:chOff x="152400" y="1905000"/>
            <a:chExt cx="8859552" cy="2875249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78849" name="Picture 3" descr="2011-09-09 12.27.0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2285999"/>
              <a:ext cx="3286791" cy="2468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  <p:pic>
          <p:nvPicPr>
            <p:cNvPr id="78850" name="Picture 2" descr="2011-09-09 12.24.2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15000" y="2286000"/>
              <a:ext cx="3296952" cy="2468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  <p:pic>
          <p:nvPicPr>
            <p:cNvPr id="78851" name="Picture 5" descr="2011-09-09 12.39.0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5200" y="1905000"/>
              <a:ext cx="2153093" cy="2875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REL Blue Template">
  <a:themeElements>
    <a:clrScheme name="NREL">
      <a:dk1>
        <a:srgbClr val="FFFFFF"/>
      </a:dk1>
      <a:lt1>
        <a:srgbClr val="0079C1"/>
      </a:lt1>
      <a:dk2>
        <a:srgbClr val="00A4E4"/>
      </a:dk2>
      <a:lt2>
        <a:srgbClr val="F6A01A"/>
      </a:lt2>
      <a:accent1>
        <a:srgbClr val="FFC425"/>
      </a:accent1>
      <a:accent2>
        <a:srgbClr val="5E9732"/>
      </a:accent2>
      <a:accent3>
        <a:srgbClr val="8DC63F"/>
      </a:accent3>
      <a:accent4>
        <a:srgbClr val="933C06"/>
      </a:accent4>
      <a:accent5>
        <a:srgbClr val="D9531E"/>
      </a:accent5>
      <a:accent6>
        <a:srgbClr val="6A737B"/>
      </a:accent6>
      <a:hlink>
        <a:srgbClr val="CFD4D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2492</TotalTime>
  <Words>1532</Words>
  <Application>Microsoft Office PowerPoint</Application>
  <PresentationFormat>On-screen Show (4:3)</PresentationFormat>
  <Paragraphs>338</Paragraphs>
  <Slides>72</Slides>
  <Notes>64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4" baseType="lpstr">
      <vt:lpstr>NREL Blue Template</vt:lpstr>
      <vt:lpstr>Photo Editor Photo</vt:lpstr>
      <vt:lpstr>Slide 1</vt:lpstr>
      <vt:lpstr>Slide 2</vt:lpstr>
      <vt:lpstr>Overview</vt:lpstr>
      <vt:lpstr>Slide 4</vt:lpstr>
      <vt:lpstr>Major DOE National Laboratories</vt:lpstr>
      <vt:lpstr>What Makes NREL Unique?</vt:lpstr>
      <vt:lpstr>The Most Energy Efficient  Commercial Scale Building in the World</vt:lpstr>
      <vt:lpstr>Working in a Net-Zero Energy Building</vt:lpstr>
      <vt:lpstr>Seeing is believing…….</vt:lpstr>
      <vt:lpstr>The Most Energy Efficient Data Center in the World</vt:lpstr>
      <vt:lpstr>Scope of NREL’s R&amp;D Programs</vt:lpstr>
      <vt:lpstr>From Research to Deployment</vt:lpstr>
      <vt:lpstr>NREL offers energy efficiency, renewable energy, new construction and net zero assessment, optimization and audit tools and capabilities </vt:lpstr>
      <vt:lpstr>Brunswick Renewable Energy Study</vt:lpstr>
      <vt:lpstr>Estimating Energy Use and Savings </vt:lpstr>
      <vt:lpstr>Renewable Energy Technologies Examined for this Study</vt:lpstr>
      <vt:lpstr>Brunswick Solar Radiation</vt:lpstr>
      <vt:lpstr>Solar Electric Photovoltaic Results: </vt:lpstr>
      <vt:lpstr>Wind</vt:lpstr>
      <vt:lpstr>Wind</vt:lpstr>
      <vt:lpstr>Slide 21</vt:lpstr>
      <vt:lpstr>Wind Results</vt:lpstr>
      <vt:lpstr>Solar Domestic Hot Water Heating Results</vt:lpstr>
      <vt:lpstr>Transpired Solar Collectors</vt:lpstr>
      <vt:lpstr>Solar Preheating of Ventilation Air</vt:lpstr>
      <vt:lpstr>Geothermal  (Ground Source) Heat Pump</vt:lpstr>
      <vt:lpstr>Fuel Cells</vt:lpstr>
      <vt:lpstr>Micro Gas Turbines</vt:lpstr>
      <vt:lpstr>Combined Heat and Power (CHP) (Cogeneration)</vt:lpstr>
      <vt:lpstr>Electric Generation Simplified</vt:lpstr>
      <vt:lpstr>More Detailed</vt:lpstr>
      <vt:lpstr>Whole System                                        ~ 40% Efficient</vt:lpstr>
      <vt:lpstr>Slide 33</vt:lpstr>
      <vt:lpstr>Biomass Combined Heat and Power (CHP)</vt:lpstr>
      <vt:lpstr>Additional Benefits</vt:lpstr>
      <vt:lpstr>“Systemic” Benefits</vt:lpstr>
      <vt:lpstr>Kalundborg Denmark</vt:lpstr>
      <vt:lpstr>“Systemic” Economic Development</vt:lpstr>
      <vt:lpstr>Basic Biomass</vt:lpstr>
      <vt:lpstr>Basic Biomass</vt:lpstr>
      <vt:lpstr>Sustainably Managed Forest</vt:lpstr>
      <vt:lpstr>Sustainable Forest Management  (SFM)</vt:lpstr>
      <vt:lpstr>Biomass Generated Electricity &amp; Sustainable Forest</vt:lpstr>
      <vt:lpstr>Using Waste Heat for the Buildings</vt:lpstr>
      <vt:lpstr>Slide 45</vt:lpstr>
      <vt:lpstr>Slide 46</vt:lpstr>
      <vt:lpstr>Hydroponic Greenhouse Option  </vt:lpstr>
      <vt:lpstr>Hydroponic Greenhouse Option  (with CO2 Enhanced Growth)</vt:lpstr>
      <vt:lpstr>Fresh LOCAL Food </vt:lpstr>
      <vt:lpstr>Hydroponic Lettuce</vt:lpstr>
      <vt:lpstr>Lettuce Road Trip</vt:lpstr>
      <vt:lpstr>Hydroponic Greenhouse Option (with CO2 Enhanced Growth)   &amp;  Worm Casting Starter Pots and Worms</vt:lpstr>
      <vt:lpstr>80% Efficient Power Plant !!! </vt:lpstr>
      <vt:lpstr>Biomass Heat and Power, Sustainable Forest, Greenhouse Food, Nursery Pots</vt:lpstr>
      <vt:lpstr>Biomass Heat and Power, Sustainable Forest, Greenhouse Food, Nursery Pots</vt:lpstr>
      <vt:lpstr>Fish Farming Option</vt:lpstr>
      <vt:lpstr>Fish Farming Option</vt:lpstr>
      <vt:lpstr>Fish Farming Option</vt:lpstr>
      <vt:lpstr>Fish Farming Option</vt:lpstr>
      <vt:lpstr>Slide 60</vt:lpstr>
      <vt:lpstr>Slide 61</vt:lpstr>
      <vt:lpstr>Mushroom Farming Option</vt:lpstr>
      <vt:lpstr>Mushroom Farming Option</vt:lpstr>
      <vt:lpstr>Mushroom Farming Option</vt:lpstr>
      <vt:lpstr>Slide 65</vt:lpstr>
      <vt:lpstr>Slide 66</vt:lpstr>
      <vt:lpstr>Slide 67</vt:lpstr>
      <vt:lpstr>Financial Mechanisms and Incentives</vt:lpstr>
      <vt:lpstr>L3C Corporations</vt:lpstr>
      <vt:lpstr>Other Options for L3C Corporations</vt:lpstr>
      <vt:lpstr>Slide 71</vt:lpstr>
      <vt:lpstr> To Download or View the Report</vt:lpstr>
    </vt:vector>
  </TitlesOfParts>
  <Company>NREL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Carolyn Mathias</dc:creator>
  <cp:lastModifiedBy>shuffman</cp:lastModifiedBy>
  <cp:revision>200</cp:revision>
  <dcterms:created xsi:type="dcterms:W3CDTF">2011-09-15T20:44:21Z</dcterms:created>
  <dcterms:modified xsi:type="dcterms:W3CDTF">2011-11-03T19:10:08Z</dcterms:modified>
</cp:coreProperties>
</file>